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60" r:id="rId3"/>
    <p:sldId id="259" r:id="rId4"/>
    <p:sldId id="257" r:id="rId5"/>
  </p:sldIdLst>
  <p:sldSz cx="6858000" cy="9144000" type="screen4x3"/>
  <p:notesSz cx="7077075" cy="9363075"/>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7" d="100"/>
          <a:sy n="87" d="100"/>
        </p:scale>
        <p:origin x="3432" y="20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B7C3537-5E10-BA4B-8AFF-AC3623B75AE9}"/>
              </a:ext>
            </a:extLst>
          </p:cNvPr>
          <p:cNvSpPr>
            <a:spLocks noGrp="1"/>
          </p:cNvSpPr>
          <p:nvPr>
            <p:ph type="dt" sz="half" idx="10"/>
          </p:nvPr>
        </p:nvSpPr>
        <p:spPr/>
        <p:txBody>
          <a:bodyPr/>
          <a:lstStyle>
            <a:lvl1pPr>
              <a:defRPr/>
            </a:lvl1pPr>
          </a:lstStyle>
          <a:p>
            <a:fld id="{1F071F83-10B6-584F-9963-A7AD53AABAD2}" type="datetime1">
              <a:rPr lang="en-US" altLang="en-US"/>
              <a:pPr/>
              <a:t>4/8/20</a:t>
            </a:fld>
            <a:endParaRPr lang="en-US" altLang="en-US"/>
          </a:p>
        </p:txBody>
      </p:sp>
      <p:sp>
        <p:nvSpPr>
          <p:cNvPr id="5" name="Footer Placeholder 4">
            <a:extLst>
              <a:ext uri="{FF2B5EF4-FFF2-40B4-BE49-F238E27FC236}">
                <a16:creationId xmlns:a16="http://schemas.microsoft.com/office/drawing/2014/main" id="{8B98BD6A-5889-274A-BBFA-9EC0EAF609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13DCFB-33D8-8B4D-ABDF-00A65D5BA9D3}"/>
              </a:ext>
            </a:extLst>
          </p:cNvPr>
          <p:cNvSpPr>
            <a:spLocks noGrp="1"/>
          </p:cNvSpPr>
          <p:nvPr>
            <p:ph type="sldNum" sz="quarter" idx="12"/>
          </p:nvPr>
        </p:nvSpPr>
        <p:spPr/>
        <p:txBody>
          <a:bodyPr/>
          <a:lstStyle>
            <a:lvl1pPr>
              <a:defRPr/>
            </a:lvl1pPr>
          </a:lstStyle>
          <a:p>
            <a:fld id="{75722529-9D79-1A4C-8C36-53FB5D2D29FE}" type="slidenum">
              <a:rPr lang="en-US" altLang="en-US"/>
              <a:pPr/>
              <a:t>‹#›</a:t>
            </a:fld>
            <a:endParaRPr lang="en-US" altLang="en-US"/>
          </a:p>
        </p:txBody>
      </p:sp>
    </p:spTree>
    <p:extLst>
      <p:ext uri="{BB962C8B-B14F-4D97-AF65-F5344CB8AC3E}">
        <p14:creationId xmlns:p14="http://schemas.microsoft.com/office/powerpoint/2010/main" val="334619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F9DB5-B642-4A48-BDF0-1AD75698DDF7}"/>
              </a:ext>
            </a:extLst>
          </p:cNvPr>
          <p:cNvSpPr>
            <a:spLocks noGrp="1"/>
          </p:cNvSpPr>
          <p:nvPr>
            <p:ph type="dt" sz="half" idx="10"/>
          </p:nvPr>
        </p:nvSpPr>
        <p:spPr/>
        <p:txBody>
          <a:bodyPr/>
          <a:lstStyle>
            <a:lvl1pPr>
              <a:defRPr/>
            </a:lvl1pPr>
          </a:lstStyle>
          <a:p>
            <a:fld id="{790409C4-E926-9C4B-A699-1EC3B60FA0CE}" type="datetime1">
              <a:rPr lang="en-US" altLang="en-US"/>
              <a:pPr/>
              <a:t>4/8/20</a:t>
            </a:fld>
            <a:endParaRPr lang="en-US" altLang="en-US"/>
          </a:p>
        </p:txBody>
      </p:sp>
      <p:sp>
        <p:nvSpPr>
          <p:cNvPr id="5" name="Footer Placeholder 4">
            <a:extLst>
              <a:ext uri="{FF2B5EF4-FFF2-40B4-BE49-F238E27FC236}">
                <a16:creationId xmlns:a16="http://schemas.microsoft.com/office/drawing/2014/main" id="{16CF47AE-520F-F04D-BD79-124A77C33C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F3F37A-8787-CC4E-B15E-CD4AAD6B5271}"/>
              </a:ext>
            </a:extLst>
          </p:cNvPr>
          <p:cNvSpPr>
            <a:spLocks noGrp="1"/>
          </p:cNvSpPr>
          <p:nvPr>
            <p:ph type="sldNum" sz="quarter" idx="12"/>
          </p:nvPr>
        </p:nvSpPr>
        <p:spPr/>
        <p:txBody>
          <a:bodyPr/>
          <a:lstStyle>
            <a:lvl1pPr>
              <a:defRPr/>
            </a:lvl1pPr>
          </a:lstStyle>
          <a:p>
            <a:fld id="{DF12DB1F-43BB-2849-9C66-E0EB26C9D8BD}" type="slidenum">
              <a:rPr lang="en-US" altLang="en-US"/>
              <a:pPr/>
              <a:t>‹#›</a:t>
            </a:fld>
            <a:endParaRPr lang="en-US" altLang="en-US"/>
          </a:p>
        </p:txBody>
      </p:sp>
    </p:spTree>
    <p:extLst>
      <p:ext uri="{BB962C8B-B14F-4D97-AF65-F5344CB8AC3E}">
        <p14:creationId xmlns:p14="http://schemas.microsoft.com/office/powerpoint/2010/main" val="232039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8E260-A4B1-F044-A35A-0B0424EE6AE8}"/>
              </a:ext>
            </a:extLst>
          </p:cNvPr>
          <p:cNvSpPr>
            <a:spLocks noGrp="1"/>
          </p:cNvSpPr>
          <p:nvPr>
            <p:ph type="dt" sz="half" idx="10"/>
          </p:nvPr>
        </p:nvSpPr>
        <p:spPr/>
        <p:txBody>
          <a:bodyPr/>
          <a:lstStyle>
            <a:lvl1pPr>
              <a:defRPr/>
            </a:lvl1pPr>
          </a:lstStyle>
          <a:p>
            <a:fld id="{7B979F5E-2F03-E54F-91C5-37F4E27523E0}" type="datetime1">
              <a:rPr lang="en-US" altLang="en-US"/>
              <a:pPr/>
              <a:t>4/8/20</a:t>
            </a:fld>
            <a:endParaRPr lang="en-US" altLang="en-US"/>
          </a:p>
        </p:txBody>
      </p:sp>
      <p:sp>
        <p:nvSpPr>
          <p:cNvPr id="5" name="Footer Placeholder 4">
            <a:extLst>
              <a:ext uri="{FF2B5EF4-FFF2-40B4-BE49-F238E27FC236}">
                <a16:creationId xmlns:a16="http://schemas.microsoft.com/office/drawing/2014/main" id="{DC821545-3443-3F44-BB8B-81A9436620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E73181-DF85-9C44-BBA3-AA10B0931BD3}"/>
              </a:ext>
            </a:extLst>
          </p:cNvPr>
          <p:cNvSpPr>
            <a:spLocks noGrp="1"/>
          </p:cNvSpPr>
          <p:nvPr>
            <p:ph type="sldNum" sz="quarter" idx="12"/>
          </p:nvPr>
        </p:nvSpPr>
        <p:spPr/>
        <p:txBody>
          <a:bodyPr/>
          <a:lstStyle>
            <a:lvl1pPr>
              <a:defRPr/>
            </a:lvl1pPr>
          </a:lstStyle>
          <a:p>
            <a:fld id="{8075A69E-EF7E-AB4C-B55F-7778B33F7B6C}" type="slidenum">
              <a:rPr lang="en-US" altLang="en-US"/>
              <a:pPr/>
              <a:t>‹#›</a:t>
            </a:fld>
            <a:endParaRPr lang="en-US" altLang="en-US"/>
          </a:p>
        </p:txBody>
      </p:sp>
    </p:spTree>
    <p:extLst>
      <p:ext uri="{BB962C8B-B14F-4D97-AF65-F5344CB8AC3E}">
        <p14:creationId xmlns:p14="http://schemas.microsoft.com/office/powerpoint/2010/main" val="298359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38202-629B-1E44-A816-15020F14B155}"/>
              </a:ext>
            </a:extLst>
          </p:cNvPr>
          <p:cNvSpPr>
            <a:spLocks noGrp="1"/>
          </p:cNvSpPr>
          <p:nvPr>
            <p:ph type="dt" sz="half" idx="10"/>
          </p:nvPr>
        </p:nvSpPr>
        <p:spPr/>
        <p:txBody>
          <a:bodyPr/>
          <a:lstStyle>
            <a:lvl1pPr>
              <a:defRPr/>
            </a:lvl1pPr>
          </a:lstStyle>
          <a:p>
            <a:fld id="{276F54DB-BFB8-D84A-A638-39ABDA11F544}" type="datetime1">
              <a:rPr lang="en-US" altLang="en-US"/>
              <a:pPr/>
              <a:t>4/8/20</a:t>
            </a:fld>
            <a:endParaRPr lang="en-US" altLang="en-US"/>
          </a:p>
        </p:txBody>
      </p:sp>
      <p:sp>
        <p:nvSpPr>
          <p:cNvPr id="5" name="Footer Placeholder 4">
            <a:extLst>
              <a:ext uri="{FF2B5EF4-FFF2-40B4-BE49-F238E27FC236}">
                <a16:creationId xmlns:a16="http://schemas.microsoft.com/office/drawing/2014/main" id="{4DBCFC61-1D67-6C46-BA9F-026F4909D1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A97E3D-8B58-5A47-AD63-9C94D40825F2}"/>
              </a:ext>
            </a:extLst>
          </p:cNvPr>
          <p:cNvSpPr>
            <a:spLocks noGrp="1"/>
          </p:cNvSpPr>
          <p:nvPr>
            <p:ph type="sldNum" sz="quarter" idx="12"/>
          </p:nvPr>
        </p:nvSpPr>
        <p:spPr/>
        <p:txBody>
          <a:bodyPr/>
          <a:lstStyle>
            <a:lvl1pPr>
              <a:defRPr/>
            </a:lvl1pPr>
          </a:lstStyle>
          <a:p>
            <a:fld id="{CF722299-A7FB-214E-B989-4720D84DA4F5}" type="slidenum">
              <a:rPr lang="en-US" altLang="en-US"/>
              <a:pPr/>
              <a:t>‹#›</a:t>
            </a:fld>
            <a:endParaRPr lang="en-US" altLang="en-US"/>
          </a:p>
        </p:txBody>
      </p:sp>
    </p:spTree>
    <p:extLst>
      <p:ext uri="{BB962C8B-B14F-4D97-AF65-F5344CB8AC3E}">
        <p14:creationId xmlns:p14="http://schemas.microsoft.com/office/powerpoint/2010/main" val="37874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4AC22-3712-0146-B85A-A1CCA4DA1259}"/>
              </a:ext>
            </a:extLst>
          </p:cNvPr>
          <p:cNvSpPr>
            <a:spLocks noGrp="1"/>
          </p:cNvSpPr>
          <p:nvPr>
            <p:ph type="dt" sz="half" idx="10"/>
          </p:nvPr>
        </p:nvSpPr>
        <p:spPr/>
        <p:txBody>
          <a:bodyPr/>
          <a:lstStyle>
            <a:lvl1pPr>
              <a:defRPr/>
            </a:lvl1pPr>
          </a:lstStyle>
          <a:p>
            <a:fld id="{08FDC340-C155-EF4B-BEE8-F9D28E2F4CF6}" type="datetime1">
              <a:rPr lang="en-US" altLang="en-US"/>
              <a:pPr/>
              <a:t>4/8/20</a:t>
            </a:fld>
            <a:endParaRPr lang="en-US" altLang="en-US"/>
          </a:p>
        </p:txBody>
      </p:sp>
      <p:sp>
        <p:nvSpPr>
          <p:cNvPr id="5" name="Footer Placeholder 4">
            <a:extLst>
              <a:ext uri="{FF2B5EF4-FFF2-40B4-BE49-F238E27FC236}">
                <a16:creationId xmlns:a16="http://schemas.microsoft.com/office/drawing/2014/main" id="{EE514ABC-A534-104C-BF02-0D14FCAD07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433EC4-361D-7B45-AE34-91C2B9A9C700}"/>
              </a:ext>
            </a:extLst>
          </p:cNvPr>
          <p:cNvSpPr>
            <a:spLocks noGrp="1"/>
          </p:cNvSpPr>
          <p:nvPr>
            <p:ph type="sldNum" sz="quarter" idx="12"/>
          </p:nvPr>
        </p:nvSpPr>
        <p:spPr/>
        <p:txBody>
          <a:bodyPr/>
          <a:lstStyle>
            <a:lvl1pPr>
              <a:defRPr/>
            </a:lvl1pPr>
          </a:lstStyle>
          <a:p>
            <a:fld id="{CF0B3537-145A-974D-8FBD-77D913AD3500}" type="slidenum">
              <a:rPr lang="en-US" altLang="en-US"/>
              <a:pPr/>
              <a:t>‹#›</a:t>
            </a:fld>
            <a:endParaRPr lang="en-US" altLang="en-US"/>
          </a:p>
        </p:txBody>
      </p:sp>
    </p:spTree>
    <p:extLst>
      <p:ext uri="{BB962C8B-B14F-4D97-AF65-F5344CB8AC3E}">
        <p14:creationId xmlns:p14="http://schemas.microsoft.com/office/powerpoint/2010/main" val="116047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E010533-D66C-854D-9588-5376217F8675}"/>
              </a:ext>
            </a:extLst>
          </p:cNvPr>
          <p:cNvSpPr>
            <a:spLocks noGrp="1"/>
          </p:cNvSpPr>
          <p:nvPr>
            <p:ph type="dt" sz="half" idx="10"/>
          </p:nvPr>
        </p:nvSpPr>
        <p:spPr/>
        <p:txBody>
          <a:bodyPr/>
          <a:lstStyle>
            <a:lvl1pPr>
              <a:defRPr/>
            </a:lvl1pPr>
          </a:lstStyle>
          <a:p>
            <a:fld id="{B52159EF-1E5D-6D41-A71D-675C3C9084E3}" type="datetime1">
              <a:rPr lang="en-US" altLang="en-US"/>
              <a:pPr/>
              <a:t>4/8/20</a:t>
            </a:fld>
            <a:endParaRPr lang="en-US" altLang="en-US"/>
          </a:p>
        </p:txBody>
      </p:sp>
      <p:sp>
        <p:nvSpPr>
          <p:cNvPr id="6" name="Footer Placeholder 4">
            <a:extLst>
              <a:ext uri="{FF2B5EF4-FFF2-40B4-BE49-F238E27FC236}">
                <a16:creationId xmlns:a16="http://schemas.microsoft.com/office/drawing/2014/main" id="{1F7236F4-637E-3A4C-82AB-510C9ED6E6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487B5F-FD5A-874D-9DF4-DF07CE5E6E5D}"/>
              </a:ext>
            </a:extLst>
          </p:cNvPr>
          <p:cNvSpPr>
            <a:spLocks noGrp="1"/>
          </p:cNvSpPr>
          <p:nvPr>
            <p:ph type="sldNum" sz="quarter" idx="12"/>
          </p:nvPr>
        </p:nvSpPr>
        <p:spPr/>
        <p:txBody>
          <a:bodyPr/>
          <a:lstStyle>
            <a:lvl1pPr>
              <a:defRPr/>
            </a:lvl1pPr>
          </a:lstStyle>
          <a:p>
            <a:fld id="{F7474084-D621-F54F-8BDE-B85AC353DCA2}" type="slidenum">
              <a:rPr lang="en-US" altLang="en-US"/>
              <a:pPr/>
              <a:t>‹#›</a:t>
            </a:fld>
            <a:endParaRPr lang="en-US" altLang="en-US"/>
          </a:p>
        </p:txBody>
      </p:sp>
    </p:spTree>
    <p:extLst>
      <p:ext uri="{BB962C8B-B14F-4D97-AF65-F5344CB8AC3E}">
        <p14:creationId xmlns:p14="http://schemas.microsoft.com/office/powerpoint/2010/main" val="202180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71D450-5B16-FD48-B18B-44143A5B0736}"/>
              </a:ext>
            </a:extLst>
          </p:cNvPr>
          <p:cNvSpPr>
            <a:spLocks noGrp="1"/>
          </p:cNvSpPr>
          <p:nvPr>
            <p:ph type="dt" sz="half" idx="10"/>
          </p:nvPr>
        </p:nvSpPr>
        <p:spPr/>
        <p:txBody>
          <a:bodyPr/>
          <a:lstStyle>
            <a:lvl1pPr>
              <a:defRPr/>
            </a:lvl1pPr>
          </a:lstStyle>
          <a:p>
            <a:fld id="{616E0A28-08F7-6148-8090-29F46085100F}" type="datetime1">
              <a:rPr lang="en-US" altLang="en-US"/>
              <a:pPr/>
              <a:t>4/8/20</a:t>
            </a:fld>
            <a:endParaRPr lang="en-US" altLang="en-US"/>
          </a:p>
        </p:txBody>
      </p:sp>
      <p:sp>
        <p:nvSpPr>
          <p:cNvPr id="8" name="Footer Placeholder 4">
            <a:extLst>
              <a:ext uri="{FF2B5EF4-FFF2-40B4-BE49-F238E27FC236}">
                <a16:creationId xmlns:a16="http://schemas.microsoft.com/office/drawing/2014/main" id="{0EF5C6AB-C0B7-1242-B68B-5A985E868DB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EE04B21-03FE-E64B-A5F3-40587B46C7CB}"/>
              </a:ext>
            </a:extLst>
          </p:cNvPr>
          <p:cNvSpPr>
            <a:spLocks noGrp="1"/>
          </p:cNvSpPr>
          <p:nvPr>
            <p:ph type="sldNum" sz="quarter" idx="12"/>
          </p:nvPr>
        </p:nvSpPr>
        <p:spPr/>
        <p:txBody>
          <a:bodyPr/>
          <a:lstStyle>
            <a:lvl1pPr>
              <a:defRPr/>
            </a:lvl1pPr>
          </a:lstStyle>
          <a:p>
            <a:fld id="{C04F655A-5FB4-5A4B-9D21-E16963F8E3E6}" type="slidenum">
              <a:rPr lang="en-US" altLang="en-US"/>
              <a:pPr/>
              <a:t>‹#›</a:t>
            </a:fld>
            <a:endParaRPr lang="en-US" altLang="en-US"/>
          </a:p>
        </p:txBody>
      </p:sp>
    </p:spTree>
    <p:extLst>
      <p:ext uri="{BB962C8B-B14F-4D97-AF65-F5344CB8AC3E}">
        <p14:creationId xmlns:p14="http://schemas.microsoft.com/office/powerpoint/2010/main" val="15766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A80E9DA-6C79-A34F-9857-BE48EF7A61FF}"/>
              </a:ext>
            </a:extLst>
          </p:cNvPr>
          <p:cNvSpPr>
            <a:spLocks noGrp="1"/>
          </p:cNvSpPr>
          <p:nvPr>
            <p:ph type="dt" sz="half" idx="10"/>
          </p:nvPr>
        </p:nvSpPr>
        <p:spPr/>
        <p:txBody>
          <a:bodyPr/>
          <a:lstStyle>
            <a:lvl1pPr>
              <a:defRPr/>
            </a:lvl1pPr>
          </a:lstStyle>
          <a:p>
            <a:fld id="{9EE183B1-3813-5447-B703-1C8D94A8C5D2}" type="datetime1">
              <a:rPr lang="en-US" altLang="en-US"/>
              <a:pPr/>
              <a:t>4/8/20</a:t>
            </a:fld>
            <a:endParaRPr lang="en-US" altLang="en-US"/>
          </a:p>
        </p:txBody>
      </p:sp>
      <p:sp>
        <p:nvSpPr>
          <p:cNvPr id="4" name="Footer Placeholder 4">
            <a:extLst>
              <a:ext uri="{FF2B5EF4-FFF2-40B4-BE49-F238E27FC236}">
                <a16:creationId xmlns:a16="http://schemas.microsoft.com/office/drawing/2014/main" id="{C8D0560D-62FD-A044-9EA7-41E45FE0554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5EA6768-E1A7-0F4A-80BE-E6B82263EFB6}"/>
              </a:ext>
            </a:extLst>
          </p:cNvPr>
          <p:cNvSpPr>
            <a:spLocks noGrp="1"/>
          </p:cNvSpPr>
          <p:nvPr>
            <p:ph type="sldNum" sz="quarter" idx="12"/>
          </p:nvPr>
        </p:nvSpPr>
        <p:spPr/>
        <p:txBody>
          <a:bodyPr/>
          <a:lstStyle>
            <a:lvl1pPr>
              <a:defRPr/>
            </a:lvl1pPr>
          </a:lstStyle>
          <a:p>
            <a:fld id="{76DE8DE5-2481-2E47-A756-6A6FFD3B8490}" type="slidenum">
              <a:rPr lang="en-US" altLang="en-US"/>
              <a:pPr/>
              <a:t>‹#›</a:t>
            </a:fld>
            <a:endParaRPr lang="en-US" altLang="en-US"/>
          </a:p>
        </p:txBody>
      </p:sp>
    </p:spTree>
    <p:extLst>
      <p:ext uri="{BB962C8B-B14F-4D97-AF65-F5344CB8AC3E}">
        <p14:creationId xmlns:p14="http://schemas.microsoft.com/office/powerpoint/2010/main" val="395088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394C7A-5C3D-7A4F-BAAD-103C06C606F9}"/>
              </a:ext>
            </a:extLst>
          </p:cNvPr>
          <p:cNvSpPr>
            <a:spLocks noGrp="1"/>
          </p:cNvSpPr>
          <p:nvPr>
            <p:ph type="dt" sz="half" idx="10"/>
          </p:nvPr>
        </p:nvSpPr>
        <p:spPr/>
        <p:txBody>
          <a:bodyPr/>
          <a:lstStyle>
            <a:lvl1pPr>
              <a:defRPr/>
            </a:lvl1pPr>
          </a:lstStyle>
          <a:p>
            <a:fld id="{82503289-1362-2F49-993A-8BB0DD9350F3}" type="datetime1">
              <a:rPr lang="en-US" altLang="en-US"/>
              <a:pPr/>
              <a:t>4/8/20</a:t>
            </a:fld>
            <a:endParaRPr lang="en-US" altLang="en-US"/>
          </a:p>
        </p:txBody>
      </p:sp>
      <p:sp>
        <p:nvSpPr>
          <p:cNvPr id="3" name="Footer Placeholder 4">
            <a:extLst>
              <a:ext uri="{FF2B5EF4-FFF2-40B4-BE49-F238E27FC236}">
                <a16:creationId xmlns:a16="http://schemas.microsoft.com/office/drawing/2014/main" id="{6FE660D1-BAE9-AD4C-A3F3-0F72DD5D96D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A4388F-B9EE-794A-9E5C-3F6B1B91EB55}"/>
              </a:ext>
            </a:extLst>
          </p:cNvPr>
          <p:cNvSpPr>
            <a:spLocks noGrp="1"/>
          </p:cNvSpPr>
          <p:nvPr>
            <p:ph type="sldNum" sz="quarter" idx="12"/>
          </p:nvPr>
        </p:nvSpPr>
        <p:spPr/>
        <p:txBody>
          <a:bodyPr/>
          <a:lstStyle>
            <a:lvl1pPr>
              <a:defRPr/>
            </a:lvl1pPr>
          </a:lstStyle>
          <a:p>
            <a:fld id="{5ED69224-DA66-974A-A7B3-B17262F14A6C}" type="slidenum">
              <a:rPr lang="en-US" altLang="en-US"/>
              <a:pPr/>
              <a:t>‹#›</a:t>
            </a:fld>
            <a:endParaRPr lang="en-US" altLang="en-US"/>
          </a:p>
        </p:txBody>
      </p:sp>
    </p:spTree>
    <p:extLst>
      <p:ext uri="{BB962C8B-B14F-4D97-AF65-F5344CB8AC3E}">
        <p14:creationId xmlns:p14="http://schemas.microsoft.com/office/powerpoint/2010/main" val="190915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78C8991-80A7-0344-8AEA-3D3DCB39027D}"/>
              </a:ext>
            </a:extLst>
          </p:cNvPr>
          <p:cNvSpPr>
            <a:spLocks noGrp="1"/>
          </p:cNvSpPr>
          <p:nvPr>
            <p:ph type="dt" sz="half" idx="10"/>
          </p:nvPr>
        </p:nvSpPr>
        <p:spPr/>
        <p:txBody>
          <a:bodyPr/>
          <a:lstStyle>
            <a:lvl1pPr>
              <a:defRPr/>
            </a:lvl1pPr>
          </a:lstStyle>
          <a:p>
            <a:fld id="{F5B2AC55-2BB0-774E-89F1-4CF499A66B74}" type="datetime1">
              <a:rPr lang="en-US" altLang="en-US"/>
              <a:pPr/>
              <a:t>4/8/20</a:t>
            </a:fld>
            <a:endParaRPr lang="en-US" altLang="en-US"/>
          </a:p>
        </p:txBody>
      </p:sp>
      <p:sp>
        <p:nvSpPr>
          <p:cNvPr id="6" name="Footer Placeholder 4">
            <a:extLst>
              <a:ext uri="{FF2B5EF4-FFF2-40B4-BE49-F238E27FC236}">
                <a16:creationId xmlns:a16="http://schemas.microsoft.com/office/drawing/2014/main" id="{6D33CE5B-D7EF-F942-916E-641629B64C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AEFA09-EC2E-934B-A59A-DE646EAF3B7D}"/>
              </a:ext>
            </a:extLst>
          </p:cNvPr>
          <p:cNvSpPr>
            <a:spLocks noGrp="1"/>
          </p:cNvSpPr>
          <p:nvPr>
            <p:ph type="sldNum" sz="quarter" idx="12"/>
          </p:nvPr>
        </p:nvSpPr>
        <p:spPr/>
        <p:txBody>
          <a:bodyPr/>
          <a:lstStyle>
            <a:lvl1pPr>
              <a:defRPr/>
            </a:lvl1pPr>
          </a:lstStyle>
          <a:p>
            <a:fld id="{F53079DF-5F2C-254A-AF28-B4C0D96C785A}" type="slidenum">
              <a:rPr lang="en-US" altLang="en-US"/>
              <a:pPr/>
              <a:t>‹#›</a:t>
            </a:fld>
            <a:endParaRPr lang="en-US" altLang="en-US"/>
          </a:p>
        </p:txBody>
      </p:sp>
    </p:spTree>
    <p:extLst>
      <p:ext uri="{BB962C8B-B14F-4D97-AF65-F5344CB8AC3E}">
        <p14:creationId xmlns:p14="http://schemas.microsoft.com/office/powerpoint/2010/main" val="2316366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55AB5D-3C54-8247-8E3F-E9170B4D484D}"/>
              </a:ext>
            </a:extLst>
          </p:cNvPr>
          <p:cNvSpPr>
            <a:spLocks noGrp="1"/>
          </p:cNvSpPr>
          <p:nvPr>
            <p:ph type="dt" sz="half" idx="10"/>
          </p:nvPr>
        </p:nvSpPr>
        <p:spPr/>
        <p:txBody>
          <a:bodyPr/>
          <a:lstStyle>
            <a:lvl1pPr>
              <a:defRPr/>
            </a:lvl1pPr>
          </a:lstStyle>
          <a:p>
            <a:fld id="{BA98A9E8-34BD-CA4F-AAEF-A55E21FD7066}" type="datetime1">
              <a:rPr lang="en-US" altLang="en-US"/>
              <a:pPr/>
              <a:t>4/8/20</a:t>
            </a:fld>
            <a:endParaRPr lang="en-US" altLang="en-US"/>
          </a:p>
        </p:txBody>
      </p:sp>
      <p:sp>
        <p:nvSpPr>
          <p:cNvPr id="6" name="Footer Placeholder 4">
            <a:extLst>
              <a:ext uri="{FF2B5EF4-FFF2-40B4-BE49-F238E27FC236}">
                <a16:creationId xmlns:a16="http://schemas.microsoft.com/office/drawing/2014/main" id="{4CCD9E3E-B891-E44F-88C0-A35670C0E5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CF1DF1-682D-474D-8FFF-F29827276C27}"/>
              </a:ext>
            </a:extLst>
          </p:cNvPr>
          <p:cNvSpPr>
            <a:spLocks noGrp="1"/>
          </p:cNvSpPr>
          <p:nvPr>
            <p:ph type="sldNum" sz="quarter" idx="12"/>
          </p:nvPr>
        </p:nvSpPr>
        <p:spPr/>
        <p:txBody>
          <a:bodyPr/>
          <a:lstStyle>
            <a:lvl1pPr>
              <a:defRPr/>
            </a:lvl1pPr>
          </a:lstStyle>
          <a:p>
            <a:fld id="{6997B726-1F97-9448-8582-C6D0ADCACF08}" type="slidenum">
              <a:rPr lang="en-US" altLang="en-US"/>
              <a:pPr/>
              <a:t>‹#›</a:t>
            </a:fld>
            <a:endParaRPr lang="en-US" altLang="en-US"/>
          </a:p>
        </p:txBody>
      </p:sp>
    </p:spTree>
    <p:extLst>
      <p:ext uri="{BB962C8B-B14F-4D97-AF65-F5344CB8AC3E}">
        <p14:creationId xmlns:p14="http://schemas.microsoft.com/office/powerpoint/2010/main" val="39511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34C082-3E4D-004C-9390-464FEA9B2200}"/>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1B7C40-A0ED-5B40-8A92-DD139CC80F5E}"/>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CA901F-792B-D743-BA51-6305D7BF1E62}"/>
              </a:ext>
            </a:extLst>
          </p:cNvPr>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4B553B09-E169-6E42-8211-DB390E01A601}" type="datetime1">
              <a:rPr lang="en-US" altLang="en-US"/>
              <a:pPr/>
              <a:t>4/8/20</a:t>
            </a:fld>
            <a:endParaRPr lang="en-US" altLang="en-US"/>
          </a:p>
        </p:txBody>
      </p:sp>
      <p:sp>
        <p:nvSpPr>
          <p:cNvPr id="5" name="Footer Placeholder 4">
            <a:extLst>
              <a:ext uri="{FF2B5EF4-FFF2-40B4-BE49-F238E27FC236}">
                <a16:creationId xmlns:a16="http://schemas.microsoft.com/office/drawing/2014/main" id="{C9AE5B95-1FD9-3E41-8883-02A51E3DA512}"/>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ED947C0A-08F3-9341-877A-310B69BE312F}"/>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29B305F-0430-AB43-BD08-B412A8112F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defRPr>
      </a:lvl6pPr>
      <a:lvl7pPr marL="914400" algn="ctr" defTabSz="457200" rtl="0" fontAlgn="base">
        <a:spcBef>
          <a:spcPct val="0"/>
        </a:spcBef>
        <a:spcAft>
          <a:spcPct val="0"/>
        </a:spcAft>
        <a:defRPr sz="4400">
          <a:solidFill>
            <a:schemeClr val="tx1"/>
          </a:solidFill>
          <a:latin typeface="Calibri" pitchFamily="-111" charset="0"/>
        </a:defRPr>
      </a:lvl7pPr>
      <a:lvl8pPr marL="1371600" algn="ctr" defTabSz="457200" rtl="0" fontAlgn="base">
        <a:spcBef>
          <a:spcPct val="0"/>
        </a:spcBef>
        <a:spcAft>
          <a:spcPct val="0"/>
        </a:spcAft>
        <a:defRPr sz="4400">
          <a:solidFill>
            <a:schemeClr val="tx1"/>
          </a:solidFill>
          <a:latin typeface="Calibri" pitchFamily="-111" charset="0"/>
        </a:defRPr>
      </a:lvl8pPr>
      <a:lvl9pPr marL="1828800" algn="ctr" defTabSz="457200" rtl="0" fontAlgn="base">
        <a:spcBef>
          <a:spcPct val="0"/>
        </a:spcBef>
        <a:spcAft>
          <a:spcPct val="0"/>
        </a:spcAft>
        <a:defRPr sz="4400">
          <a:solidFill>
            <a:schemeClr val="tx1"/>
          </a:solidFill>
          <a:latin typeface="Calibri" pitchFamily="-111"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F4AF6A6-38AA-FE4A-9A94-DA62175FF9DA}"/>
              </a:ext>
            </a:extLst>
          </p:cNvPr>
          <p:cNvSpPr>
            <a:spLocks noGrp="1"/>
          </p:cNvSpPr>
          <p:nvPr>
            <p:ph type="ctrTitle"/>
          </p:nvPr>
        </p:nvSpPr>
        <p:spPr>
          <a:xfrm>
            <a:off x="177800" y="0"/>
            <a:ext cx="5661025" cy="1787525"/>
          </a:xfrm>
        </p:spPr>
        <p:txBody>
          <a:bodyPr/>
          <a:lstStyle/>
          <a:p>
            <a:pPr eaLnBrk="1" hangingPunct="1">
              <a:spcBef>
                <a:spcPct val="15000"/>
              </a:spcBef>
            </a:pPr>
            <a:r>
              <a:rPr lang="en-US" altLang="en-US" sz="1600" b="1">
                <a:latin typeface="Arial" panose="020B0604020202020204" pitchFamily="34" charset="0"/>
                <a:ea typeface="ＭＳ Ｐゴシック" panose="020B0600070205080204" pitchFamily="34" charset="-128"/>
              </a:rPr>
              <a:t>Native American Cancer Research (NACR) Corporation:  “Genetic Research and Native American Ethical, Legal, Social and Cultural Issues” Fact Sheet</a:t>
            </a:r>
            <a:br>
              <a:rPr lang="en-US" altLang="en-US" sz="1600" b="1">
                <a:latin typeface="Arial" panose="020B0604020202020204" pitchFamily="34" charset="0"/>
                <a:ea typeface="ＭＳ Ｐゴシック" panose="020B0600070205080204" pitchFamily="34" charset="-128"/>
              </a:rPr>
            </a:br>
            <a:r>
              <a:rPr lang="en-US" altLang="en-US" sz="1600" b="1" i="1">
                <a:latin typeface="Arial" panose="020B0604020202020204" pitchFamily="34" charset="0"/>
                <a:ea typeface="ＭＳ Ｐゴシック" panose="020B0600070205080204" pitchFamily="34" charset="-128"/>
              </a:rPr>
              <a:t>designed to be used with  the “Genetic Definitions and Explanations” Fact Sheet”</a:t>
            </a:r>
            <a:br>
              <a:rPr lang="en-US" altLang="en-US" sz="1600" b="1" i="1">
                <a:latin typeface="Arial" panose="020B0604020202020204" pitchFamily="34" charset="0"/>
                <a:ea typeface="ＭＳ Ｐゴシック" panose="020B0600070205080204" pitchFamily="34" charset="-128"/>
              </a:rPr>
            </a:br>
            <a:r>
              <a:rPr lang="en-US" altLang="en-US" sz="1600" b="1">
                <a:solidFill>
                  <a:schemeClr val="hlink"/>
                </a:solidFill>
                <a:latin typeface="Arial" panose="020B0604020202020204" pitchFamily="34" charset="0"/>
                <a:ea typeface="ＭＳ Ｐゴシック" panose="020B0600070205080204" pitchFamily="34" charset="-128"/>
              </a:rPr>
              <a:t>for Public Health Professionals and Interested Community Members</a:t>
            </a:r>
          </a:p>
        </p:txBody>
      </p:sp>
      <p:pic>
        <p:nvPicPr>
          <p:cNvPr id="13315" name="Picture 4" descr="nacr.TIF">
            <a:extLst>
              <a:ext uri="{FF2B5EF4-FFF2-40B4-BE49-F238E27FC236}">
                <a16:creationId xmlns:a16="http://schemas.microsoft.com/office/drawing/2014/main" id="{56F60467-D142-5B43-9DAF-CD620C3E51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6763" y="525463"/>
            <a:ext cx="8064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33">
            <a:extLst>
              <a:ext uri="{FF2B5EF4-FFF2-40B4-BE49-F238E27FC236}">
                <a16:creationId xmlns:a16="http://schemas.microsoft.com/office/drawing/2014/main" id="{A8E77CA0-CC91-5542-A210-3FC92CEE4A6B}"/>
              </a:ext>
            </a:extLst>
          </p:cNvPr>
          <p:cNvSpPr txBox="1">
            <a:spLocks noChangeArrowheads="1"/>
          </p:cNvSpPr>
          <p:nvPr/>
        </p:nvSpPr>
        <p:spPr bwMode="auto">
          <a:xfrm>
            <a:off x="3027363" y="7164388"/>
            <a:ext cx="383063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en-US" altLang="en-US" sz="1400" b="1"/>
              <a:t>Havasupai Tribal Nation</a:t>
            </a:r>
          </a:p>
          <a:p>
            <a:pPr defTabSz="914400" eaLnBrk="1" hangingPunct="1">
              <a:buFontTx/>
              <a:buBlip>
                <a:blip r:embed="rId3"/>
              </a:buBlip>
            </a:pPr>
            <a:r>
              <a:rPr lang="en-US" altLang="en-US" sz="1200"/>
              <a:t>In 2010, the Havasupai Tribal Nation settled a class action lawsuit against Arizona State University and the University of Arizona based on misuse of blood samples and DNA originally collected for research on diabetes. It was learned that these research specimens were later used for multiple other purposes including research on “schizophrenia, inbreeding and population migration.”  (Kiefer 2010 and Sehgal 2010).</a:t>
            </a:r>
          </a:p>
        </p:txBody>
      </p:sp>
      <p:grpSp>
        <p:nvGrpSpPr>
          <p:cNvPr id="13335" name="Group 23">
            <a:extLst>
              <a:ext uri="{FF2B5EF4-FFF2-40B4-BE49-F238E27FC236}">
                <a16:creationId xmlns:a16="http://schemas.microsoft.com/office/drawing/2014/main" id="{85824143-709A-A44A-8ADA-A444873BCEB9}"/>
              </a:ext>
            </a:extLst>
          </p:cNvPr>
          <p:cNvGrpSpPr>
            <a:grpSpLocks/>
          </p:cNvGrpSpPr>
          <p:nvPr/>
        </p:nvGrpSpPr>
        <p:grpSpPr bwMode="auto">
          <a:xfrm>
            <a:off x="109538" y="1822450"/>
            <a:ext cx="1793875" cy="2052638"/>
            <a:chOff x="112" y="1075"/>
            <a:chExt cx="1130" cy="1293"/>
          </a:xfrm>
        </p:grpSpPr>
        <p:pic>
          <p:nvPicPr>
            <p:cNvPr id="13317" name="Picture 7" descr="http://www.c-changeprojects.org/images/Logo_Check.gif">
              <a:extLst>
                <a:ext uri="{FF2B5EF4-FFF2-40B4-BE49-F238E27FC236}">
                  <a16:creationId xmlns:a16="http://schemas.microsoft.com/office/drawing/2014/main" id="{1A44E178-EB9E-7242-AA69-D1B745FEA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 y="1075"/>
              <a:ext cx="1119"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29">
              <a:extLst>
                <a:ext uri="{FF2B5EF4-FFF2-40B4-BE49-F238E27FC236}">
                  <a16:creationId xmlns:a16="http://schemas.microsoft.com/office/drawing/2014/main" id="{23C4766A-75B9-754F-9983-9C1D663F9E1F}"/>
                </a:ext>
              </a:extLst>
            </p:cNvPr>
            <p:cNvSpPr txBox="1">
              <a:spLocks noChangeArrowheads="1"/>
            </p:cNvSpPr>
            <p:nvPr/>
          </p:nvSpPr>
          <p:spPr bwMode="auto">
            <a:xfrm>
              <a:off x="390" y="1388"/>
              <a:ext cx="33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900"/>
                <a:t>Health</a:t>
              </a:r>
            </a:p>
          </p:txBody>
        </p:sp>
        <p:sp>
          <p:nvSpPr>
            <p:cNvPr id="13319" name="Text Box 30">
              <a:extLst>
                <a:ext uri="{FF2B5EF4-FFF2-40B4-BE49-F238E27FC236}">
                  <a16:creationId xmlns:a16="http://schemas.microsoft.com/office/drawing/2014/main" id="{DE090F92-9658-A741-AED5-9A6DE0B67169}"/>
                </a:ext>
              </a:extLst>
            </p:cNvPr>
            <p:cNvSpPr txBox="1">
              <a:spLocks noChangeArrowheads="1"/>
            </p:cNvSpPr>
            <p:nvPr/>
          </p:nvSpPr>
          <p:spPr bwMode="auto">
            <a:xfrm>
              <a:off x="904" y="1244"/>
              <a:ext cx="33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Your</a:t>
              </a:r>
            </a:p>
          </p:txBody>
        </p:sp>
        <p:sp>
          <p:nvSpPr>
            <p:cNvPr id="13320" name="Text Box 36">
              <a:extLst>
                <a:ext uri="{FF2B5EF4-FFF2-40B4-BE49-F238E27FC236}">
                  <a16:creationId xmlns:a16="http://schemas.microsoft.com/office/drawing/2014/main" id="{94BC23CD-248A-3B41-9C18-AE647DC904BC}"/>
                </a:ext>
              </a:extLst>
            </p:cNvPr>
            <p:cNvSpPr txBox="1">
              <a:spLocks noChangeArrowheads="1"/>
            </p:cNvSpPr>
            <p:nvPr/>
          </p:nvSpPr>
          <p:spPr bwMode="auto">
            <a:xfrm>
              <a:off x="390" y="1539"/>
              <a:ext cx="841" cy="2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50000"/>
                </a:spcBef>
              </a:pPr>
              <a:r>
                <a:rPr lang="en-US" altLang="en-US" sz="900">
                  <a:solidFill>
                    <a:srgbClr val="333333"/>
                  </a:solidFill>
                  <a:latin typeface="Arial Black" panose="020B0604020202020204" pitchFamily="34" charset="0"/>
                </a:rPr>
                <a:t>&amp; IMPROVE YOUR QUALITY OF LIFE</a:t>
              </a:r>
            </a:p>
          </p:txBody>
        </p:sp>
        <p:pic>
          <p:nvPicPr>
            <p:cNvPr id="13323" name="Picture 4" descr="feathermot">
              <a:extLst>
                <a:ext uri="{FF2B5EF4-FFF2-40B4-BE49-F238E27FC236}">
                  <a16:creationId xmlns:a16="http://schemas.microsoft.com/office/drawing/2014/main" id="{80F6990D-F800-5F47-B0AE-4AA7A5FF7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90" y="1999"/>
              <a:ext cx="61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4" name="Text Box 32">
            <a:extLst>
              <a:ext uri="{FF2B5EF4-FFF2-40B4-BE49-F238E27FC236}">
                <a16:creationId xmlns:a16="http://schemas.microsoft.com/office/drawing/2014/main" id="{2E08576E-E99D-3749-8191-EDA1C3A2260B}"/>
              </a:ext>
            </a:extLst>
          </p:cNvPr>
          <p:cNvSpPr txBox="1">
            <a:spLocks noChangeArrowheads="1"/>
          </p:cNvSpPr>
          <p:nvPr/>
        </p:nvSpPr>
        <p:spPr bwMode="auto">
          <a:xfrm>
            <a:off x="2178050" y="1890713"/>
            <a:ext cx="4732338"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Tx/>
              <a:buBlip>
                <a:blip r:embed="rId3"/>
              </a:buBlip>
            </a:pPr>
            <a:r>
              <a:rPr lang="en-US" altLang="en-US" sz="1200"/>
              <a:t>Informed consent process includes you asking and receiving answers to questions about a study.</a:t>
            </a:r>
          </a:p>
          <a:p>
            <a:pPr defTabSz="914400" eaLnBrk="1" hangingPunct="1">
              <a:buFontTx/>
              <a:buBlip>
                <a:blip r:embed="rId3"/>
              </a:buBlip>
            </a:pPr>
            <a:r>
              <a:rPr lang="en-US" altLang="en-US" sz="1200"/>
              <a:t>You need to understand the purpose of the study, how your privacy, the tribe’s confidentiality, and cultural issues will be respected and protected.</a:t>
            </a:r>
          </a:p>
          <a:p>
            <a:pPr defTabSz="914400" eaLnBrk="1" hangingPunct="1">
              <a:buFontTx/>
              <a:buBlip>
                <a:blip r:embed="rId3"/>
              </a:buBlip>
            </a:pPr>
            <a:r>
              <a:rPr lang="en-US" altLang="en-US" sz="1200"/>
              <a:t>You need to understand what will happen with your specimen and if your tribal Nation has any issues with you taking part in a genetic study.</a:t>
            </a:r>
          </a:p>
          <a:p>
            <a:pPr defTabSz="914400" eaLnBrk="1" hangingPunct="1">
              <a:buFontTx/>
              <a:buBlip>
                <a:blip r:embed="rId3"/>
              </a:buBlip>
            </a:pPr>
            <a:r>
              <a:rPr lang="en-US" altLang="en-US" sz="1200"/>
              <a:t>You need to make an informed decision about taking part in any study. It is </a:t>
            </a:r>
            <a:r>
              <a:rPr lang="en-US" altLang="en-US" sz="1200" i="1"/>
              <a:t>your </a:t>
            </a:r>
            <a:r>
              <a:rPr lang="en-US" altLang="en-US" sz="1200"/>
              <a:t>decision and no one should pressure you.</a:t>
            </a:r>
          </a:p>
          <a:p>
            <a:pPr defTabSz="914400" eaLnBrk="1" hangingPunct="1">
              <a:buFontTx/>
              <a:buBlip>
                <a:blip r:embed="rId3"/>
              </a:buBlip>
            </a:pPr>
            <a:r>
              <a:rPr lang="en-US" altLang="en-US" sz="1200"/>
              <a:t>Now you know, now you can.</a:t>
            </a:r>
          </a:p>
        </p:txBody>
      </p:sp>
      <p:sp>
        <p:nvSpPr>
          <p:cNvPr id="13336" name="Text Box 28">
            <a:extLst>
              <a:ext uri="{FF2B5EF4-FFF2-40B4-BE49-F238E27FC236}">
                <a16:creationId xmlns:a16="http://schemas.microsoft.com/office/drawing/2014/main" id="{553040D6-9131-CC48-9AB7-90AA54636A17}"/>
              </a:ext>
            </a:extLst>
          </p:cNvPr>
          <p:cNvSpPr txBox="1">
            <a:spLocks noChangeArrowheads="1"/>
          </p:cNvSpPr>
          <p:nvPr/>
        </p:nvSpPr>
        <p:spPr bwMode="auto">
          <a:xfrm>
            <a:off x="82550" y="4046538"/>
            <a:ext cx="33623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altLang="en-US" sz="1400" b="1"/>
              <a:t>What causes cancer?</a:t>
            </a:r>
          </a:p>
          <a:p>
            <a:pPr defTabSz="914400" eaLnBrk="1" hangingPunct="1">
              <a:buFontTx/>
              <a:buBlip>
                <a:blip r:embed="rId3"/>
              </a:buBlip>
            </a:pPr>
            <a:r>
              <a:rPr lang="en-US" altLang="en-US" sz="1200"/>
              <a:t>Daily Behavior / Lifestyle (not enough physical activity, unhealthy food, excess alcohol, habitual use of tobacco) = cause changes in genes within body cells</a:t>
            </a:r>
          </a:p>
          <a:p>
            <a:pPr defTabSz="914400" eaLnBrk="1" hangingPunct="1">
              <a:buFontTx/>
              <a:buBlip>
                <a:blip r:embed="rId3"/>
              </a:buBlip>
            </a:pPr>
            <a:r>
              <a:rPr lang="en-US" altLang="en-US" sz="1200"/>
              <a:t>Environment (exposure to contaminants, e.g., asbestos) = cause changes in genes within body cells</a:t>
            </a:r>
          </a:p>
          <a:p>
            <a:pPr defTabSz="914400" eaLnBrk="1" hangingPunct="1">
              <a:buFontTx/>
              <a:buBlip>
                <a:blip r:embed="rId3"/>
              </a:buBlip>
            </a:pPr>
            <a:r>
              <a:rPr lang="en-US" altLang="en-US" sz="1200"/>
              <a:t>Heredity (chromosome from mother and father that created the fertilized egg that resulted in YOU) = only 5-10% of all cancers</a:t>
            </a:r>
          </a:p>
        </p:txBody>
      </p:sp>
      <p:sp>
        <p:nvSpPr>
          <p:cNvPr id="13337" name="Text Box 29">
            <a:extLst>
              <a:ext uri="{FF2B5EF4-FFF2-40B4-BE49-F238E27FC236}">
                <a16:creationId xmlns:a16="http://schemas.microsoft.com/office/drawing/2014/main" id="{A560228A-29C7-ED47-AF29-6B16AB4B9E20}"/>
              </a:ext>
            </a:extLst>
          </p:cNvPr>
          <p:cNvSpPr txBox="1">
            <a:spLocks noChangeArrowheads="1"/>
          </p:cNvSpPr>
          <p:nvPr/>
        </p:nvSpPr>
        <p:spPr bwMode="auto">
          <a:xfrm>
            <a:off x="82550" y="6256338"/>
            <a:ext cx="336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en-US" altLang="en-US" sz="1400" b="1"/>
              <a:t>So how do those “cause” cancer?</a:t>
            </a:r>
          </a:p>
          <a:p>
            <a:pPr defTabSz="914400" eaLnBrk="1" hangingPunct="1">
              <a:buFontTx/>
              <a:buBlip>
                <a:blip r:embed="rId3"/>
              </a:buBlip>
            </a:pPr>
            <a:r>
              <a:rPr lang="en-US" altLang="en-US" sz="1200"/>
              <a:t>When you are exposed to environmental contaminants or behave in unhealthy ways, these exposures and behaviors can result in damage to genes in your body.</a:t>
            </a:r>
          </a:p>
        </p:txBody>
      </p:sp>
      <p:grpSp>
        <p:nvGrpSpPr>
          <p:cNvPr id="13340" name="Group 28">
            <a:extLst>
              <a:ext uri="{FF2B5EF4-FFF2-40B4-BE49-F238E27FC236}">
                <a16:creationId xmlns:a16="http://schemas.microsoft.com/office/drawing/2014/main" id="{C647F39C-32B4-894F-9B90-A9B558667E7B}"/>
              </a:ext>
            </a:extLst>
          </p:cNvPr>
          <p:cNvGrpSpPr>
            <a:grpSpLocks/>
          </p:cNvGrpSpPr>
          <p:nvPr/>
        </p:nvGrpSpPr>
        <p:grpSpPr bwMode="auto">
          <a:xfrm>
            <a:off x="4870450" y="4043363"/>
            <a:ext cx="1987550" cy="2840037"/>
            <a:chOff x="3068" y="2458"/>
            <a:chExt cx="1252" cy="1789"/>
          </a:xfrm>
        </p:grpSpPr>
        <p:pic>
          <p:nvPicPr>
            <p:cNvPr id="13338" name="Picture 26">
              <a:extLst>
                <a:ext uri="{FF2B5EF4-FFF2-40B4-BE49-F238E27FC236}">
                  <a16:creationId xmlns:a16="http://schemas.microsoft.com/office/drawing/2014/main" id="{1EC7E7D9-9E35-2F4A-8985-3D1AB5FEDF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 y="2458"/>
              <a:ext cx="1252" cy="13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39" name="Text Box 27">
              <a:extLst>
                <a:ext uri="{FF2B5EF4-FFF2-40B4-BE49-F238E27FC236}">
                  <a16:creationId xmlns:a16="http://schemas.microsoft.com/office/drawing/2014/main" id="{61348D1E-8956-7A4F-94CC-CE9E3346264B}"/>
                </a:ext>
              </a:extLst>
            </p:cNvPr>
            <p:cNvSpPr txBox="1">
              <a:spLocks noChangeArrowheads="1"/>
            </p:cNvSpPr>
            <p:nvPr/>
          </p:nvSpPr>
          <p:spPr bwMode="auto">
            <a:xfrm>
              <a:off x="3068" y="3781"/>
              <a:ext cx="1252" cy="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en-US" altLang="en-US" sz="1400">
                  <a:latin typeface="Arial Narrow" panose="020B0604020202020204" pitchFamily="34" charset="0"/>
                </a:rPr>
                <a:t>Frank Dukepoo, PhD</a:t>
              </a:r>
            </a:p>
            <a:p>
              <a:pPr algn="ctr" defTabSz="914400" eaLnBrk="1" hangingPunct="1"/>
              <a:r>
                <a:rPr lang="en-US" altLang="en-US" sz="1400">
                  <a:latin typeface="Arial Narrow" panose="020B0604020202020204" pitchFamily="34" charset="0"/>
                </a:rPr>
                <a:t>Laguna Pueblo and Hopi</a:t>
              </a:r>
            </a:p>
            <a:p>
              <a:pPr algn="ctr" defTabSz="914400" eaLnBrk="1" hangingPunct="1"/>
              <a:r>
                <a:rPr lang="en-US" altLang="en-US" sz="1400">
                  <a:latin typeface="Arial Narrow" panose="020B0604020202020204" pitchFamily="34" charset="0"/>
                </a:rPr>
                <a:t>Passed 1999</a:t>
              </a:r>
            </a:p>
          </p:txBody>
        </p:sp>
      </p:grpSp>
      <p:sp>
        <p:nvSpPr>
          <p:cNvPr id="13341" name="Text Box 29">
            <a:extLst>
              <a:ext uri="{FF2B5EF4-FFF2-40B4-BE49-F238E27FC236}">
                <a16:creationId xmlns:a16="http://schemas.microsoft.com/office/drawing/2014/main" id="{0CAC2051-E294-E243-9397-D77D3C3B12F8}"/>
              </a:ext>
            </a:extLst>
          </p:cNvPr>
          <p:cNvSpPr txBox="1">
            <a:spLocks noChangeArrowheads="1"/>
          </p:cNvSpPr>
          <p:nvPr/>
        </p:nvSpPr>
        <p:spPr bwMode="auto">
          <a:xfrm>
            <a:off x="3444875" y="4316413"/>
            <a:ext cx="1425575" cy="2292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spcBef>
                <a:spcPct val="50000"/>
              </a:spcBef>
            </a:pPr>
            <a:r>
              <a:rPr lang="en-US" altLang="en-US" sz="1200" i="1"/>
              <a:t>Native People need to understand the genetic research in which they are considering taking part. Some tribes are uncomfortable with the lack of protection and respect for tribal specimens.</a:t>
            </a:r>
          </a:p>
        </p:txBody>
      </p:sp>
      <p:pic>
        <p:nvPicPr>
          <p:cNvPr id="13343" name="Picture 35" descr="Havasupai">
            <a:extLst>
              <a:ext uri="{FF2B5EF4-FFF2-40B4-BE49-F238E27FC236}">
                <a16:creationId xmlns:a16="http://schemas.microsoft.com/office/drawing/2014/main" id="{3C40F26E-D81C-1C4D-8A09-C3E66A96BF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7364413"/>
            <a:ext cx="28495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a:extLst>
              <a:ext uri="{FF2B5EF4-FFF2-40B4-BE49-F238E27FC236}">
                <a16:creationId xmlns:a16="http://schemas.microsoft.com/office/drawing/2014/main" id="{D5D2919B-C997-B344-A45B-5621DB476715}"/>
              </a:ext>
            </a:extLst>
          </p:cNvPr>
          <p:cNvSpPr txBox="1">
            <a:spLocks noChangeArrowheads="1"/>
          </p:cNvSpPr>
          <p:nvPr/>
        </p:nvSpPr>
        <p:spPr bwMode="auto">
          <a:xfrm>
            <a:off x="0" y="0"/>
            <a:ext cx="320198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406400" indent="-1778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en-US" altLang="en-US" sz="1400" b="1"/>
              <a:t>Information about “Genes”</a:t>
            </a:r>
          </a:p>
          <a:p>
            <a:pPr defTabSz="914400" eaLnBrk="1" hangingPunct="1">
              <a:buFontTx/>
              <a:buBlip>
                <a:blip r:embed="rId2"/>
              </a:buBlip>
            </a:pPr>
            <a:r>
              <a:rPr lang="en-US" altLang="en-US" sz="1200"/>
              <a:t>The pattern of information within genes needs to follow a specific sequence for the cell to function correctly.</a:t>
            </a:r>
          </a:p>
          <a:p>
            <a:pPr defTabSz="914400" eaLnBrk="1" hangingPunct="1">
              <a:buFontTx/>
              <a:buBlip>
                <a:blip r:embed="rId2"/>
              </a:buBlip>
            </a:pPr>
            <a:r>
              <a:rPr lang="en-US" altLang="en-US" sz="1200"/>
              <a:t>When the sequence differs, it is called a “mutation” (or SNP, pronounced “snip”)</a:t>
            </a:r>
          </a:p>
          <a:p>
            <a:pPr defTabSz="914400" eaLnBrk="1" hangingPunct="1">
              <a:buFontTx/>
              <a:buBlip>
                <a:blip r:embed="rId2"/>
              </a:buBlip>
            </a:pPr>
            <a:r>
              <a:rPr lang="en-US" altLang="en-US" sz="1200"/>
              <a:t>Most mutations or SNPs are acquired; You are not born with them.</a:t>
            </a:r>
          </a:p>
          <a:p>
            <a:pPr defTabSz="914400" eaLnBrk="1" hangingPunct="1">
              <a:buFontTx/>
              <a:buBlip>
                <a:blip r:embed="rId2"/>
              </a:buBlip>
            </a:pPr>
            <a:r>
              <a:rPr lang="en-US" altLang="en-US" sz="1200"/>
              <a:t>Every body has mutations (or SNPs) causing:</a:t>
            </a:r>
          </a:p>
          <a:p>
            <a:pPr lvl="1" defTabSz="914400" eaLnBrk="1" hangingPunct="1">
              <a:buSzPct val="100000"/>
              <a:buFontTx/>
              <a:buBlip>
                <a:blip r:embed="rId3"/>
              </a:buBlip>
            </a:pPr>
            <a:r>
              <a:rPr lang="en-US" altLang="en-US" sz="1200"/>
              <a:t>No effect on the function of the gene </a:t>
            </a:r>
          </a:p>
          <a:p>
            <a:pPr lvl="1" defTabSz="914400" eaLnBrk="1" hangingPunct="1">
              <a:buSzPct val="100000"/>
              <a:buFontTx/>
              <a:buBlip>
                <a:blip r:embed="rId3"/>
              </a:buBlip>
            </a:pPr>
            <a:r>
              <a:rPr lang="en-US" altLang="en-US" sz="1200"/>
              <a:t>The gene to continue having the function </a:t>
            </a:r>
          </a:p>
          <a:p>
            <a:pPr lvl="1" defTabSz="914400" eaLnBrk="1" hangingPunct="1">
              <a:buSzPct val="100000"/>
              <a:buFontTx/>
              <a:buBlip>
                <a:blip r:embed="rId3"/>
              </a:buBlip>
            </a:pPr>
            <a:r>
              <a:rPr lang="en-US" altLang="en-US" sz="1200"/>
              <a:t>The gene to do something different than what it was supposed to do</a:t>
            </a:r>
          </a:p>
        </p:txBody>
      </p:sp>
      <p:sp>
        <p:nvSpPr>
          <p:cNvPr id="14340" name="Text Box 5">
            <a:extLst>
              <a:ext uri="{FF2B5EF4-FFF2-40B4-BE49-F238E27FC236}">
                <a16:creationId xmlns:a16="http://schemas.microsoft.com/office/drawing/2014/main" id="{E9312A33-B6E1-2D4C-97E7-6E95A967E933}"/>
              </a:ext>
            </a:extLst>
          </p:cNvPr>
          <p:cNvSpPr txBox="1">
            <a:spLocks noChangeArrowheads="1"/>
          </p:cNvSpPr>
          <p:nvPr/>
        </p:nvSpPr>
        <p:spPr bwMode="auto">
          <a:xfrm>
            <a:off x="8224838" y="5421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endParaRPr lang="en-US" altLang="en-US" sz="1800"/>
          </a:p>
        </p:txBody>
      </p:sp>
      <p:pic>
        <p:nvPicPr>
          <p:cNvPr id="14341" name="Picture 4" descr="feathermot">
            <a:extLst>
              <a:ext uri="{FF2B5EF4-FFF2-40B4-BE49-F238E27FC236}">
                <a16:creationId xmlns:a16="http://schemas.microsoft.com/office/drawing/2014/main" id="{919327CD-136C-0341-975C-F9C850CCC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2990057" y="1459706"/>
            <a:ext cx="973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26">
            <a:extLst>
              <a:ext uri="{FF2B5EF4-FFF2-40B4-BE49-F238E27FC236}">
                <a16:creationId xmlns:a16="http://schemas.microsoft.com/office/drawing/2014/main" id="{249AE0C5-A88C-8C4D-B8D8-4C264B1C5EDA}"/>
              </a:ext>
            </a:extLst>
          </p:cNvPr>
          <p:cNvSpPr txBox="1">
            <a:spLocks noChangeArrowheads="1"/>
          </p:cNvSpPr>
          <p:nvPr/>
        </p:nvSpPr>
        <p:spPr bwMode="auto">
          <a:xfrm>
            <a:off x="46038" y="3005138"/>
            <a:ext cx="336232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altLang="en-US" sz="1400" b="1"/>
              <a:t>Why is it important for providers to collect family history information?</a:t>
            </a:r>
          </a:p>
          <a:p>
            <a:pPr defTabSz="914400" eaLnBrk="1" hangingPunct="1">
              <a:spcBef>
                <a:spcPct val="10000"/>
              </a:spcBef>
              <a:buFontTx/>
              <a:buBlip>
                <a:blip r:embed="rId2"/>
              </a:buBlip>
            </a:pPr>
            <a:r>
              <a:rPr lang="en-US" altLang="en-US" sz="1200"/>
              <a:t>Accurate family histories are needed to determine if a cancer risk is likely to be hereditary or from other causes (daily behaviors, exposure to environmental contamination)</a:t>
            </a:r>
          </a:p>
          <a:p>
            <a:pPr defTabSz="914400" eaLnBrk="1" hangingPunct="1">
              <a:spcBef>
                <a:spcPct val="10000"/>
              </a:spcBef>
              <a:buFontTx/>
              <a:buBlip>
                <a:blip r:embed="rId2"/>
              </a:buBlip>
            </a:pPr>
            <a:r>
              <a:rPr lang="en-US" altLang="en-US" sz="1200"/>
              <a:t>Helps the genetic counselor work with the patient to decide whether or not the patient is genetically at high risk for a condition and should have a genetic test (most cancer genetic tests are expensive)</a:t>
            </a:r>
          </a:p>
          <a:p>
            <a:pPr defTabSz="914400" eaLnBrk="1" hangingPunct="1">
              <a:spcBef>
                <a:spcPct val="10000"/>
              </a:spcBef>
              <a:buFontTx/>
              <a:buBlip>
                <a:blip r:embed="rId2"/>
              </a:buBlip>
            </a:pPr>
            <a:r>
              <a:rPr lang="en-US" altLang="en-US" sz="1200"/>
              <a:t>Helps the provider make a diagnosis </a:t>
            </a:r>
          </a:p>
          <a:p>
            <a:pPr defTabSz="914400" eaLnBrk="1" hangingPunct="1">
              <a:spcBef>
                <a:spcPct val="10000"/>
              </a:spcBef>
              <a:buFontTx/>
              <a:buBlip>
                <a:blip r:embed="rId2"/>
              </a:buBlip>
            </a:pPr>
            <a:r>
              <a:rPr lang="en-US" altLang="en-US" sz="1200"/>
              <a:t>Clarifies daily behaviors versus inherited risks for people who are adopted</a:t>
            </a:r>
          </a:p>
          <a:p>
            <a:pPr defTabSz="914400" eaLnBrk="1" hangingPunct="1">
              <a:spcBef>
                <a:spcPct val="10000"/>
              </a:spcBef>
              <a:buFontTx/>
              <a:buBlip>
                <a:blip r:embed="rId2"/>
              </a:buBlip>
            </a:pPr>
            <a:r>
              <a:rPr lang="en-US" altLang="en-US" sz="1200"/>
              <a:t>May reveal patterns of inheritance within the family</a:t>
            </a:r>
          </a:p>
          <a:p>
            <a:pPr defTabSz="914400" eaLnBrk="1" hangingPunct="1">
              <a:spcBef>
                <a:spcPct val="10000"/>
              </a:spcBef>
              <a:buFontTx/>
              <a:buBlip>
                <a:blip r:embed="rId2"/>
              </a:buBlip>
            </a:pPr>
            <a:r>
              <a:rPr lang="en-US" altLang="en-US" sz="1200"/>
              <a:t>Clarifies family myths regarding who in the family is at risk </a:t>
            </a:r>
          </a:p>
          <a:p>
            <a:pPr defTabSz="914400" eaLnBrk="1" hangingPunct="1">
              <a:spcBef>
                <a:spcPct val="10000"/>
              </a:spcBef>
              <a:buFontTx/>
              <a:buBlip>
                <a:blip r:embed="rId2"/>
              </a:buBlip>
            </a:pPr>
            <a:r>
              <a:rPr lang="en-US" altLang="en-US" sz="1200"/>
              <a:t>Helps explain why some members of the family are not affected</a:t>
            </a:r>
          </a:p>
        </p:txBody>
      </p:sp>
      <p:sp>
        <p:nvSpPr>
          <p:cNvPr id="14343" name="Text Box 27">
            <a:extLst>
              <a:ext uri="{FF2B5EF4-FFF2-40B4-BE49-F238E27FC236}">
                <a16:creationId xmlns:a16="http://schemas.microsoft.com/office/drawing/2014/main" id="{9F93D9F4-569F-DF4E-A9B2-6B6AC4EDE552}"/>
              </a:ext>
            </a:extLst>
          </p:cNvPr>
          <p:cNvSpPr txBox="1">
            <a:spLocks noChangeArrowheads="1"/>
          </p:cNvSpPr>
          <p:nvPr/>
        </p:nvSpPr>
        <p:spPr bwMode="auto">
          <a:xfrm>
            <a:off x="3619500" y="0"/>
            <a:ext cx="32019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indent="-1651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Tx/>
              <a:buBlip>
                <a:blip r:embed="rId2"/>
              </a:buBlip>
            </a:pPr>
            <a:r>
              <a:rPr lang="en-US" altLang="en-US" sz="1200"/>
              <a:t>Example:</a:t>
            </a:r>
          </a:p>
          <a:p>
            <a:pPr lvl="1" defTabSz="914400" eaLnBrk="1" hangingPunct="1">
              <a:buFontTx/>
              <a:buBlip>
                <a:blip r:embed="rId3"/>
              </a:buBlip>
            </a:pPr>
            <a:r>
              <a:rPr lang="en-US" altLang="en-US" sz="1200"/>
              <a:t>Human bodies have a segment of a gene called “p53”</a:t>
            </a:r>
          </a:p>
          <a:p>
            <a:pPr lvl="1" defTabSz="914400" eaLnBrk="1" hangingPunct="1">
              <a:buFontTx/>
              <a:buBlip>
                <a:blip r:embed="rId3"/>
              </a:buBlip>
            </a:pPr>
            <a:r>
              <a:rPr lang="en-US" altLang="en-US" sz="1200"/>
              <a:t>p53 helps protect the body against cancer</a:t>
            </a:r>
          </a:p>
          <a:p>
            <a:pPr lvl="1" defTabSz="914400" eaLnBrk="1" hangingPunct="1">
              <a:buFontTx/>
              <a:buBlip>
                <a:blip r:embed="rId3"/>
              </a:buBlip>
            </a:pPr>
            <a:r>
              <a:rPr lang="en-US" altLang="en-US" sz="1200"/>
              <a:t>A change or damage in the segment of the gene that makes p53 can cause p53 to turn “off”. Then it no longer helps protect the body from developing cancer (or making more  copies)</a:t>
            </a:r>
          </a:p>
          <a:p>
            <a:pPr lvl="1" defTabSz="914400" eaLnBrk="1" hangingPunct="1">
              <a:buFontTx/>
              <a:buBlip>
                <a:blip r:embed="rId3"/>
              </a:buBlip>
            </a:pPr>
            <a:r>
              <a:rPr lang="en-US" altLang="en-US" sz="1200"/>
              <a:t>More than half of all cancer tumors have damage in the area of the gene that makes up “p53”</a:t>
            </a:r>
          </a:p>
        </p:txBody>
      </p:sp>
      <p:sp>
        <p:nvSpPr>
          <p:cNvPr id="14347" name="Text Box 31">
            <a:extLst>
              <a:ext uri="{FF2B5EF4-FFF2-40B4-BE49-F238E27FC236}">
                <a16:creationId xmlns:a16="http://schemas.microsoft.com/office/drawing/2014/main" id="{2D3C399B-CD8A-7848-A2A3-D9073ABB37BC}"/>
              </a:ext>
            </a:extLst>
          </p:cNvPr>
          <p:cNvSpPr txBox="1">
            <a:spLocks noChangeArrowheads="1"/>
          </p:cNvSpPr>
          <p:nvPr/>
        </p:nvSpPr>
        <p:spPr bwMode="auto">
          <a:xfrm>
            <a:off x="3465513" y="3052763"/>
            <a:ext cx="3362325" cy="198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en-US" altLang="en-US" sz="1400" b="1"/>
              <a:t>Sample Cancer Family History Questionnaire</a:t>
            </a:r>
          </a:p>
          <a:p>
            <a:pPr defTabSz="914400" eaLnBrk="1" hangingPunct="1">
              <a:buFontTx/>
              <a:buBlip>
                <a:blip r:embed="rId2"/>
              </a:buBlip>
            </a:pPr>
            <a:r>
              <a:rPr lang="en-US" altLang="en-US" sz="1200"/>
              <a:t>Name	</a:t>
            </a:r>
          </a:p>
          <a:p>
            <a:pPr defTabSz="914400" eaLnBrk="1" hangingPunct="1">
              <a:buFontTx/>
              <a:buBlip>
                <a:blip r:embed="rId2"/>
              </a:buBlip>
            </a:pPr>
            <a:r>
              <a:rPr lang="en-US" altLang="en-US" sz="1200"/>
              <a:t>Date		</a:t>
            </a:r>
          </a:p>
          <a:p>
            <a:pPr defTabSz="914400" eaLnBrk="1" hangingPunct="1">
              <a:buFontTx/>
              <a:buBlip>
                <a:blip r:embed="rId2"/>
              </a:buBlip>
            </a:pPr>
            <a:r>
              <a:rPr lang="en-US" altLang="en-US" sz="1200"/>
              <a:t>Age 	</a:t>
            </a:r>
          </a:p>
          <a:p>
            <a:pPr defTabSz="914400" eaLnBrk="1" hangingPunct="1">
              <a:buFontTx/>
              <a:buBlip>
                <a:blip r:embed="rId2"/>
              </a:buBlip>
            </a:pPr>
            <a:r>
              <a:rPr lang="en-US" altLang="en-US" sz="1200"/>
              <a:t>Ethnic Background </a:t>
            </a:r>
          </a:p>
          <a:p>
            <a:pPr defTabSz="914400" eaLnBrk="1" hangingPunct="1">
              <a:buFontTx/>
              <a:buBlip>
                <a:blip r:embed="rId2"/>
              </a:buBlip>
            </a:pPr>
            <a:r>
              <a:rPr lang="en-US" altLang="en-US" sz="1200"/>
              <a:t>Do you have any specific concerns about cancer in yourself or your family?</a:t>
            </a:r>
          </a:p>
          <a:p>
            <a:pPr defTabSz="914400" eaLnBrk="1" hangingPunct="1">
              <a:buFontTx/>
              <a:buBlip>
                <a:blip r:embed="rId2"/>
              </a:buBlip>
            </a:pPr>
            <a:r>
              <a:rPr lang="en-US" altLang="en-US" sz="1200"/>
              <a:t>Do you or any members of your family have a history of cancer?</a:t>
            </a:r>
          </a:p>
        </p:txBody>
      </p:sp>
      <p:graphicFrame>
        <p:nvGraphicFramePr>
          <p:cNvPr id="21772" name="Group 268">
            <a:extLst>
              <a:ext uri="{FF2B5EF4-FFF2-40B4-BE49-F238E27FC236}">
                <a16:creationId xmlns:a16="http://schemas.microsoft.com/office/drawing/2014/main" id="{5E4C801F-7B0D-674E-A60A-9D4DF9D36566}"/>
              </a:ext>
            </a:extLst>
          </p:cNvPr>
          <p:cNvGraphicFramePr>
            <a:graphicFrameLocks noGrp="1"/>
          </p:cNvGraphicFramePr>
          <p:nvPr/>
        </p:nvGraphicFramePr>
        <p:xfrm>
          <a:off x="3460750" y="5140325"/>
          <a:ext cx="3344863" cy="1952943"/>
        </p:xfrm>
        <a:graphic>
          <a:graphicData uri="http://schemas.openxmlformats.org/drawingml/2006/table">
            <a:tbl>
              <a:tblPr/>
              <a:tblGrid>
                <a:gridCol w="963613">
                  <a:extLst>
                    <a:ext uri="{9D8B030D-6E8A-4147-A177-3AD203B41FA5}">
                      <a16:colId xmlns:a16="http://schemas.microsoft.com/office/drawing/2014/main" val="3973029374"/>
                    </a:ext>
                  </a:extLst>
                </a:gridCol>
                <a:gridCol w="428625">
                  <a:extLst>
                    <a:ext uri="{9D8B030D-6E8A-4147-A177-3AD203B41FA5}">
                      <a16:colId xmlns:a16="http://schemas.microsoft.com/office/drawing/2014/main" val="513450250"/>
                    </a:ext>
                  </a:extLst>
                </a:gridCol>
                <a:gridCol w="762000">
                  <a:extLst>
                    <a:ext uri="{9D8B030D-6E8A-4147-A177-3AD203B41FA5}">
                      <a16:colId xmlns:a16="http://schemas.microsoft.com/office/drawing/2014/main" val="1961633629"/>
                    </a:ext>
                  </a:extLst>
                </a:gridCol>
                <a:gridCol w="419100">
                  <a:extLst>
                    <a:ext uri="{9D8B030D-6E8A-4147-A177-3AD203B41FA5}">
                      <a16:colId xmlns:a16="http://schemas.microsoft.com/office/drawing/2014/main" val="1321178558"/>
                    </a:ext>
                  </a:extLst>
                </a:gridCol>
                <a:gridCol w="771525">
                  <a:extLst>
                    <a:ext uri="{9D8B030D-6E8A-4147-A177-3AD203B41FA5}">
                      <a16:colId xmlns:a16="http://schemas.microsoft.com/office/drawing/2014/main" val="3715596120"/>
                    </a:ext>
                  </a:extLst>
                </a:gridCol>
              </a:tblGrid>
              <a:tr h="5794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First Degree Relatives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Yes /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Types of Cancer</a:t>
                      </a:r>
                    </a:p>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(if 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Age at Dx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Living / Deceased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004123"/>
                  </a:ext>
                </a:extLst>
              </a:tr>
              <a:tr h="1825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Yourself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341492"/>
                  </a:ext>
                </a:extLst>
              </a:tr>
              <a:tr h="244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Your mother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9658746"/>
                  </a:ext>
                </a:extLst>
              </a:tr>
              <a:tr h="244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Your father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0240999"/>
                  </a:ext>
                </a:extLst>
              </a:tr>
              <a:tr h="3206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Your sisters &amp; brothers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9618119"/>
                  </a:ext>
                </a:extLst>
              </a:tr>
              <a:tr h="244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Your children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9885941"/>
                  </a:ext>
                </a:extLst>
              </a:tr>
            </a:tbl>
          </a:graphicData>
        </a:graphic>
      </p:graphicFrame>
      <p:sp>
        <p:nvSpPr>
          <p:cNvPr id="14392" name="Text Box 32">
            <a:extLst>
              <a:ext uri="{FF2B5EF4-FFF2-40B4-BE49-F238E27FC236}">
                <a16:creationId xmlns:a16="http://schemas.microsoft.com/office/drawing/2014/main" id="{36C04D94-3C35-684E-B0FF-F69B7F2992F3}"/>
              </a:ext>
            </a:extLst>
          </p:cNvPr>
          <p:cNvSpPr txBox="1">
            <a:spLocks noChangeArrowheads="1"/>
          </p:cNvSpPr>
          <p:nvPr/>
        </p:nvSpPr>
        <p:spPr bwMode="auto">
          <a:xfrm>
            <a:off x="-30163" y="7202488"/>
            <a:ext cx="685165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10000"/>
              </a:spcBef>
            </a:pPr>
            <a:r>
              <a:rPr lang="en-US" altLang="en-US" sz="1400" b="1"/>
              <a:t>What are examples of issues for which Native American organizations rarely consider a priority?</a:t>
            </a:r>
          </a:p>
        </p:txBody>
      </p:sp>
      <p:sp>
        <p:nvSpPr>
          <p:cNvPr id="14393" name="Text Box 34">
            <a:extLst>
              <a:ext uri="{FF2B5EF4-FFF2-40B4-BE49-F238E27FC236}">
                <a16:creationId xmlns:a16="http://schemas.microsoft.com/office/drawing/2014/main" id="{406E1EDE-24A7-A84B-A372-0360227302D4}"/>
              </a:ext>
            </a:extLst>
          </p:cNvPr>
          <p:cNvSpPr txBox="1">
            <a:spLocks noChangeArrowheads="1"/>
          </p:cNvSpPr>
          <p:nvPr/>
        </p:nvSpPr>
        <p:spPr bwMode="auto">
          <a:xfrm>
            <a:off x="33338" y="7588250"/>
            <a:ext cx="32893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indent="-165100" eaLnBrk="0" hangingPunct="0">
              <a:defRPr sz="2400">
                <a:solidFill>
                  <a:schemeClr val="tx1"/>
                </a:solidFill>
                <a:latin typeface="Arial" panose="020B0604020202020204" pitchFamily="34" charset="0"/>
                <a:ea typeface="ＭＳ Ｐゴシック" panose="020B0600070205080204" pitchFamily="34" charset="-128"/>
              </a:defRPr>
            </a:lvl2pPr>
            <a:lvl3pPr marL="685800" indent="-114300"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10000"/>
              </a:spcBef>
              <a:buFontTx/>
              <a:buBlip>
                <a:blip r:embed="rId2"/>
              </a:buBlip>
            </a:pPr>
            <a:r>
              <a:rPr lang="en-US" altLang="en-US" sz="1200"/>
              <a:t>Patents resulting from genetic studies conducted with Native groups are frequently prohibited.</a:t>
            </a:r>
          </a:p>
          <a:p>
            <a:pPr lvl="1" defTabSz="914400" eaLnBrk="1" hangingPunct="1">
              <a:spcBef>
                <a:spcPct val="10000"/>
              </a:spcBef>
              <a:buFontTx/>
              <a:buBlip>
                <a:blip r:embed="rId3"/>
              </a:buBlip>
            </a:pPr>
            <a:r>
              <a:rPr lang="en-US" altLang="en-US" sz="1200"/>
              <a:t>This is primarily due to fears based on multiple historical events that the Native peoples will not have access to the new medications or discoveries (cost , lack of equipment).</a:t>
            </a:r>
          </a:p>
        </p:txBody>
      </p:sp>
      <p:sp>
        <p:nvSpPr>
          <p:cNvPr id="14394" name="Text Box 58">
            <a:extLst>
              <a:ext uri="{FF2B5EF4-FFF2-40B4-BE49-F238E27FC236}">
                <a16:creationId xmlns:a16="http://schemas.microsoft.com/office/drawing/2014/main" id="{798EBCA3-DD36-5A4F-A474-0EB1CBC1FE5A}"/>
              </a:ext>
            </a:extLst>
          </p:cNvPr>
          <p:cNvSpPr txBox="1">
            <a:spLocks noChangeArrowheads="1"/>
          </p:cNvSpPr>
          <p:nvPr/>
        </p:nvSpPr>
        <p:spPr bwMode="auto">
          <a:xfrm>
            <a:off x="3619500" y="7772400"/>
            <a:ext cx="33337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defRPr sz="2400">
                <a:solidFill>
                  <a:schemeClr val="tx1"/>
                </a:solidFill>
                <a:latin typeface="Arial" panose="020B0604020202020204" pitchFamily="34" charset="0"/>
                <a:ea typeface="ＭＳ Ｐゴシック" panose="020B0600070205080204" pitchFamily="34" charset="-128"/>
              </a:defRPr>
            </a:lvl1pPr>
            <a:lvl2pPr indent="-17145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10000"/>
              </a:spcBef>
              <a:buFontTx/>
              <a:buBlip>
                <a:blip r:embed="rId2"/>
              </a:buBlip>
            </a:pPr>
            <a:r>
              <a:rPr lang="en-US" altLang="en-US" sz="1200"/>
              <a:t>Mitochondrial DNA Studies</a:t>
            </a:r>
          </a:p>
          <a:p>
            <a:pPr lvl="1" defTabSz="914400" eaLnBrk="1" hangingPunct="1">
              <a:spcBef>
                <a:spcPct val="10000"/>
              </a:spcBef>
              <a:buFontTx/>
              <a:buBlip>
                <a:blip r:embed="rId3"/>
              </a:buBlip>
            </a:pPr>
            <a:r>
              <a:rPr lang="en-US" altLang="en-US" sz="1200"/>
              <a:t>These are to study origins</a:t>
            </a:r>
          </a:p>
          <a:p>
            <a:pPr lvl="1" defTabSz="914400" eaLnBrk="1" hangingPunct="1">
              <a:spcBef>
                <a:spcPct val="10000"/>
              </a:spcBef>
              <a:buFontTx/>
              <a:buBlip>
                <a:blip r:embed="rId3"/>
              </a:buBlip>
            </a:pPr>
            <a:r>
              <a:rPr lang="en-US" altLang="en-US" sz="1200"/>
              <a:t>Most tribes are comfortable with their tribal stories of origin and are less interested in scientific interpretations of migration from the African continent</a:t>
            </a:r>
          </a:p>
        </p:txBody>
      </p:sp>
      <p:sp>
        <p:nvSpPr>
          <p:cNvPr id="14395" name="Line 59">
            <a:extLst>
              <a:ext uri="{FF2B5EF4-FFF2-40B4-BE49-F238E27FC236}">
                <a16:creationId xmlns:a16="http://schemas.microsoft.com/office/drawing/2014/main" id="{6E82167F-6C50-4842-881A-8DBB066881FF}"/>
              </a:ext>
            </a:extLst>
          </p:cNvPr>
          <p:cNvSpPr>
            <a:spLocks noChangeShapeType="1"/>
          </p:cNvSpPr>
          <p:nvPr/>
        </p:nvSpPr>
        <p:spPr bwMode="auto">
          <a:xfrm>
            <a:off x="106363" y="7229475"/>
            <a:ext cx="6642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6" name="Line 60">
            <a:extLst>
              <a:ext uri="{FF2B5EF4-FFF2-40B4-BE49-F238E27FC236}">
                <a16:creationId xmlns:a16="http://schemas.microsoft.com/office/drawing/2014/main" id="{FA17E8D3-6BB2-A744-821C-F528FFA2BC02}"/>
              </a:ext>
            </a:extLst>
          </p:cNvPr>
          <p:cNvSpPr>
            <a:spLocks noChangeShapeType="1"/>
          </p:cNvSpPr>
          <p:nvPr/>
        </p:nvSpPr>
        <p:spPr bwMode="auto">
          <a:xfrm>
            <a:off x="106363" y="2943225"/>
            <a:ext cx="6642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2BA039DC-B3BE-374D-A80E-E5EF26653FF9}"/>
              </a:ext>
            </a:extLst>
          </p:cNvPr>
          <p:cNvSpPr txBox="1">
            <a:spLocks noChangeArrowheads="1"/>
          </p:cNvSpPr>
          <p:nvPr/>
        </p:nvSpPr>
        <p:spPr bwMode="auto">
          <a:xfrm>
            <a:off x="7185025" y="1265238"/>
            <a:ext cx="3201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altLang="en-US" sz="1400" b="1"/>
              <a:t>x</a:t>
            </a:r>
          </a:p>
          <a:p>
            <a:pPr defTabSz="914400" eaLnBrk="1" hangingPunct="1">
              <a:spcBef>
                <a:spcPct val="50000"/>
              </a:spcBef>
              <a:buFontTx/>
              <a:buBlip>
                <a:blip r:embed="rId2"/>
              </a:buBlip>
            </a:pPr>
            <a:r>
              <a:rPr lang="en-US" altLang="en-US" sz="1200"/>
              <a:t>x</a:t>
            </a:r>
          </a:p>
        </p:txBody>
      </p:sp>
      <p:sp>
        <p:nvSpPr>
          <p:cNvPr id="15364" name="Text Box 5">
            <a:extLst>
              <a:ext uri="{FF2B5EF4-FFF2-40B4-BE49-F238E27FC236}">
                <a16:creationId xmlns:a16="http://schemas.microsoft.com/office/drawing/2014/main" id="{31355818-3DAB-244F-89F0-4012DEACA3D4}"/>
              </a:ext>
            </a:extLst>
          </p:cNvPr>
          <p:cNvSpPr txBox="1">
            <a:spLocks noChangeArrowheads="1"/>
          </p:cNvSpPr>
          <p:nvPr/>
        </p:nvSpPr>
        <p:spPr bwMode="auto">
          <a:xfrm>
            <a:off x="6848475" y="2720975"/>
            <a:ext cx="29416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altLang="en-US" sz="1400" b="1"/>
              <a:t>What </a:t>
            </a:r>
            <a:r>
              <a:rPr lang="en-US" altLang="en-US" sz="1200"/>
              <a:t>	</a:t>
            </a:r>
          </a:p>
          <a:p>
            <a:pPr defTabSz="914400" eaLnBrk="1" hangingPunct="1">
              <a:spcBef>
                <a:spcPct val="10000"/>
              </a:spcBef>
              <a:buFontTx/>
              <a:buBlip>
                <a:blip r:embed="rId2"/>
              </a:buBlip>
            </a:pPr>
            <a:r>
              <a:rPr lang="en-US" altLang="en-US" sz="1200"/>
              <a:t>x</a:t>
            </a:r>
          </a:p>
        </p:txBody>
      </p:sp>
      <p:sp>
        <p:nvSpPr>
          <p:cNvPr id="15365" name="Text Box 32">
            <a:extLst>
              <a:ext uri="{FF2B5EF4-FFF2-40B4-BE49-F238E27FC236}">
                <a16:creationId xmlns:a16="http://schemas.microsoft.com/office/drawing/2014/main" id="{EFE8FF35-9508-BD4F-8B07-972EE47E2886}"/>
              </a:ext>
            </a:extLst>
          </p:cNvPr>
          <p:cNvSpPr txBox="1">
            <a:spLocks noChangeArrowheads="1"/>
          </p:cNvSpPr>
          <p:nvPr/>
        </p:nvSpPr>
        <p:spPr bwMode="auto">
          <a:xfrm>
            <a:off x="6350" y="52388"/>
            <a:ext cx="6851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10000"/>
              </a:spcBef>
            </a:pPr>
            <a:r>
              <a:rPr lang="en-US" altLang="en-US" sz="1400" b="1"/>
              <a:t>What are common factors / issues that affect Native American organizations collaboration with external research institutions? </a:t>
            </a:r>
          </a:p>
        </p:txBody>
      </p:sp>
      <p:sp>
        <p:nvSpPr>
          <p:cNvPr id="15366" name="Text Box 33">
            <a:extLst>
              <a:ext uri="{FF2B5EF4-FFF2-40B4-BE49-F238E27FC236}">
                <a16:creationId xmlns:a16="http://schemas.microsoft.com/office/drawing/2014/main" id="{0CB232E9-B604-D745-A2A7-EF939DE4264F}"/>
              </a:ext>
            </a:extLst>
          </p:cNvPr>
          <p:cNvSpPr txBox="1">
            <a:spLocks noChangeArrowheads="1"/>
          </p:cNvSpPr>
          <p:nvPr/>
        </p:nvSpPr>
        <p:spPr bwMode="auto">
          <a:xfrm>
            <a:off x="6350" y="635000"/>
            <a:ext cx="3289300" cy="784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indent="-165100" eaLnBrk="0" hangingPunct="0">
              <a:defRPr sz="2400">
                <a:solidFill>
                  <a:schemeClr val="tx1"/>
                </a:solidFill>
                <a:latin typeface="Arial" panose="020B0604020202020204" pitchFamily="34" charset="0"/>
                <a:ea typeface="ＭＳ Ｐゴシック" panose="020B0600070205080204" pitchFamily="34" charset="-128"/>
              </a:defRPr>
            </a:lvl2pPr>
            <a:lvl3pPr marL="685800" indent="-114300"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10000"/>
              </a:spcBef>
              <a:buFontTx/>
              <a:buBlip>
                <a:blip r:embed="rId2"/>
              </a:buBlip>
            </a:pPr>
            <a:r>
              <a:rPr lang="en-US" altLang="en-US" sz="1200"/>
              <a:t>The genetic research topic must be relevant and of interest to the local tribal, urban, or Native organization (e.g., diabetes, obesity, cancer treatment). </a:t>
            </a:r>
          </a:p>
          <a:p>
            <a:pPr defTabSz="914400" eaLnBrk="1" hangingPunct="1">
              <a:spcBef>
                <a:spcPct val="10000"/>
              </a:spcBef>
              <a:buFontTx/>
              <a:buBlip>
                <a:blip r:embed="rId2"/>
              </a:buBlip>
            </a:pPr>
            <a:r>
              <a:rPr lang="en-US" altLang="en-US" sz="1200"/>
              <a:t>Most tribal nations, urban and Native organizations realize that building a relationship based on trust and respect allows for a free exchange of information when discussion genetic research/grants/projects or clinical studies</a:t>
            </a:r>
          </a:p>
          <a:p>
            <a:pPr defTabSz="914400" eaLnBrk="1" hangingPunct="1">
              <a:spcBef>
                <a:spcPct val="10000"/>
              </a:spcBef>
              <a:buFontTx/>
              <a:buBlip>
                <a:blip r:embed="rId2"/>
              </a:buBlip>
            </a:pPr>
            <a:r>
              <a:rPr lang="en-US" altLang="en-US" sz="1200"/>
              <a:t>These relationships can take up to two or more years to develop  </a:t>
            </a:r>
          </a:p>
          <a:p>
            <a:pPr defTabSz="914400" eaLnBrk="1" hangingPunct="1">
              <a:spcBef>
                <a:spcPct val="10000"/>
              </a:spcBef>
              <a:buFontTx/>
              <a:buBlip>
                <a:blip r:embed="rId2"/>
              </a:buBlip>
            </a:pPr>
            <a:r>
              <a:rPr lang="en-US" altLang="en-US" sz="1200"/>
              <a:t>Tribal, Urban, Native Health Board approvals</a:t>
            </a:r>
          </a:p>
          <a:p>
            <a:pPr lvl="1" defTabSz="914400" eaLnBrk="1" hangingPunct="1">
              <a:spcBef>
                <a:spcPct val="10000"/>
              </a:spcBef>
              <a:buFontTx/>
              <a:buBlip>
                <a:blip r:embed="rId3"/>
              </a:buBlip>
            </a:pPr>
            <a:r>
              <a:rPr lang="en-US" altLang="en-US" sz="1200"/>
              <a:t>Each Native organization has an internal approval process that requires multiple meetings and communication. There are multiple levels of approval required. The process is likely to take 3 to 6 months.</a:t>
            </a:r>
          </a:p>
          <a:p>
            <a:pPr defTabSz="914400" eaLnBrk="1" hangingPunct="1">
              <a:spcBef>
                <a:spcPct val="10000"/>
              </a:spcBef>
              <a:buFontTx/>
              <a:buBlip>
                <a:blip r:embed="rId2"/>
              </a:buBlip>
            </a:pPr>
            <a:r>
              <a:rPr lang="en-US" altLang="en-US" sz="1200"/>
              <a:t>Successful partnerships typically try to use community-based participatory research (CBPR) strategies throughout the study. </a:t>
            </a:r>
          </a:p>
          <a:p>
            <a:pPr lvl="1" defTabSz="914400" eaLnBrk="1" hangingPunct="1">
              <a:spcBef>
                <a:spcPct val="10000"/>
              </a:spcBef>
              <a:buFontTx/>
              <a:buBlip>
                <a:blip r:embed="rId3"/>
              </a:buBlip>
            </a:pPr>
            <a:r>
              <a:rPr lang="en-US" altLang="en-US" sz="1200"/>
              <a:t>True CBPR results in the Native group being an </a:t>
            </a:r>
            <a:r>
              <a:rPr lang="en-US" altLang="en-US" sz="1200" i="1"/>
              <a:t>equal </a:t>
            </a:r>
            <a:r>
              <a:rPr lang="en-US" altLang="en-US" sz="1200"/>
              <a:t>partner and decision-maker for all parts of the study</a:t>
            </a:r>
          </a:p>
          <a:p>
            <a:pPr lvl="2" defTabSz="914400" eaLnBrk="1" hangingPunct="1">
              <a:spcBef>
                <a:spcPct val="10000"/>
              </a:spcBef>
              <a:buFontTx/>
              <a:buBlip>
                <a:blip r:embed="rId4"/>
              </a:buBlip>
            </a:pPr>
            <a:r>
              <a:rPr lang="en-US" altLang="en-US" sz="1200"/>
              <a:t>Planning the project</a:t>
            </a:r>
          </a:p>
          <a:p>
            <a:pPr lvl="2" defTabSz="914400" eaLnBrk="1" hangingPunct="1">
              <a:spcBef>
                <a:spcPct val="10000"/>
              </a:spcBef>
              <a:buFontTx/>
              <a:buBlip>
                <a:blip r:embed="rId4"/>
              </a:buBlip>
            </a:pPr>
            <a:r>
              <a:rPr lang="en-US" altLang="en-US" sz="1200"/>
              <a:t>Sharing budget resources (equivalent amount for Native partner)</a:t>
            </a:r>
          </a:p>
          <a:p>
            <a:pPr lvl="2" defTabSz="914400" eaLnBrk="1" hangingPunct="1">
              <a:spcBef>
                <a:spcPct val="10000"/>
              </a:spcBef>
              <a:buFontTx/>
              <a:buBlip>
                <a:blip r:embed="rId4"/>
              </a:buBlip>
            </a:pPr>
            <a:r>
              <a:rPr lang="en-US" altLang="en-US" sz="1200"/>
              <a:t>Identifying research priorities from the tribal / urban / Native perspective</a:t>
            </a:r>
          </a:p>
          <a:p>
            <a:pPr lvl="2" defTabSz="914400" eaLnBrk="1" hangingPunct="1">
              <a:spcBef>
                <a:spcPct val="10000"/>
              </a:spcBef>
              <a:buFontTx/>
              <a:buBlip>
                <a:blip r:embed="rId4"/>
              </a:buBlip>
            </a:pPr>
            <a:r>
              <a:rPr lang="en-US" altLang="en-US" sz="1200"/>
              <a:t>Creating the research methodology to be respectful of local Native beliefs and practices</a:t>
            </a:r>
          </a:p>
          <a:p>
            <a:pPr lvl="2" defTabSz="914400" eaLnBrk="1" hangingPunct="1">
              <a:spcBef>
                <a:spcPct val="10000"/>
              </a:spcBef>
              <a:buFontTx/>
              <a:buBlip>
                <a:blip r:embed="rId4"/>
              </a:buBlip>
            </a:pPr>
            <a:r>
              <a:rPr lang="en-US" altLang="en-US" sz="1200"/>
              <a:t>Collecting and storing the data</a:t>
            </a:r>
          </a:p>
          <a:p>
            <a:pPr lvl="2" defTabSz="914400" eaLnBrk="1" hangingPunct="1">
              <a:spcBef>
                <a:spcPct val="10000"/>
              </a:spcBef>
              <a:buFontTx/>
              <a:buBlip>
                <a:blip r:embed="rId4"/>
              </a:buBlip>
            </a:pPr>
            <a:r>
              <a:rPr lang="en-US" altLang="en-US" sz="1200"/>
              <a:t>Analyzing the findings</a:t>
            </a:r>
          </a:p>
          <a:p>
            <a:pPr lvl="2" defTabSz="914400" eaLnBrk="1" hangingPunct="1">
              <a:spcBef>
                <a:spcPct val="10000"/>
              </a:spcBef>
              <a:buFontTx/>
              <a:buBlip>
                <a:blip r:embed="rId4"/>
              </a:buBlip>
            </a:pPr>
            <a:r>
              <a:rPr lang="en-US" altLang="en-US" sz="1200"/>
              <a:t>Writing reports</a:t>
            </a:r>
          </a:p>
          <a:p>
            <a:pPr lvl="2" defTabSz="914400" eaLnBrk="1" hangingPunct="1">
              <a:spcBef>
                <a:spcPct val="10000"/>
              </a:spcBef>
              <a:buFontTx/>
              <a:buBlip>
                <a:blip r:embed="rId4"/>
              </a:buBlip>
            </a:pPr>
            <a:r>
              <a:rPr lang="en-US" altLang="en-US" sz="1200"/>
              <a:t>Disseminating results to Native communities and professionals</a:t>
            </a:r>
          </a:p>
        </p:txBody>
      </p:sp>
      <p:sp>
        <p:nvSpPr>
          <p:cNvPr id="15367" name="Text Box 34">
            <a:extLst>
              <a:ext uri="{FF2B5EF4-FFF2-40B4-BE49-F238E27FC236}">
                <a16:creationId xmlns:a16="http://schemas.microsoft.com/office/drawing/2014/main" id="{5733CCB3-22E8-4943-9FF5-C893913669AD}"/>
              </a:ext>
            </a:extLst>
          </p:cNvPr>
          <p:cNvSpPr txBox="1">
            <a:spLocks noChangeArrowheads="1"/>
          </p:cNvSpPr>
          <p:nvPr/>
        </p:nvSpPr>
        <p:spPr bwMode="auto">
          <a:xfrm>
            <a:off x="3559175" y="635000"/>
            <a:ext cx="3289300" cy="817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indent="-165100" eaLnBrk="0" hangingPunct="0">
              <a:defRPr sz="2400">
                <a:solidFill>
                  <a:schemeClr val="tx1"/>
                </a:solidFill>
                <a:latin typeface="Arial" panose="020B0604020202020204" pitchFamily="34" charset="0"/>
                <a:ea typeface="ＭＳ Ｐゴシック" panose="020B0600070205080204" pitchFamily="34" charset="-128"/>
              </a:defRPr>
            </a:lvl2pPr>
            <a:lvl3pPr marL="685800" indent="-114300"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10000"/>
              </a:spcBef>
              <a:buFontTx/>
              <a:buBlip>
                <a:blip r:embed="rId2"/>
              </a:buBlip>
            </a:pPr>
            <a:r>
              <a:rPr lang="en-US" altLang="en-US" sz="1200"/>
              <a:t>Protections against potential discrimination:  the research results must be reviewed with the Native partners to assure language is respectful and will not result in decreased access to services, medications, insurance and so on.</a:t>
            </a:r>
          </a:p>
          <a:p>
            <a:pPr defTabSz="914400" eaLnBrk="1" hangingPunct="1">
              <a:spcBef>
                <a:spcPct val="10000"/>
              </a:spcBef>
              <a:buFontTx/>
              <a:buBlip>
                <a:blip r:embed="rId2"/>
              </a:buBlip>
            </a:pPr>
            <a:r>
              <a:rPr lang="en-US" altLang="en-US" sz="1200"/>
              <a:t>Some tribes have cultural issues regarding the types of specimens allowed.</a:t>
            </a:r>
          </a:p>
          <a:p>
            <a:pPr lvl="1" defTabSz="914400" eaLnBrk="1" hangingPunct="1">
              <a:spcBef>
                <a:spcPct val="10000"/>
              </a:spcBef>
              <a:buFontTx/>
              <a:buBlip>
                <a:blip r:embed="rId3"/>
              </a:buBlip>
            </a:pPr>
            <a:r>
              <a:rPr lang="en-US" altLang="en-US" sz="1200"/>
              <a:t>Most common are hair (with hair root) and blood.  </a:t>
            </a:r>
          </a:p>
          <a:p>
            <a:pPr lvl="1" defTabSz="914400" eaLnBrk="1" hangingPunct="1">
              <a:spcBef>
                <a:spcPct val="10000"/>
              </a:spcBef>
              <a:buFontTx/>
              <a:buBlip>
                <a:blip r:embed="rId3"/>
              </a:buBlip>
            </a:pPr>
            <a:r>
              <a:rPr lang="en-US" altLang="en-US" sz="1200"/>
              <a:t>Blood samples are less often an issue for prenatal genetic tests than they are for adult genetic tests. </a:t>
            </a:r>
          </a:p>
          <a:p>
            <a:pPr lvl="1" defTabSz="914400" eaLnBrk="1" hangingPunct="1">
              <a:spcBef>
                <a:spcPct val="10000"/>
              </a:spcBef>
              <a:buFontTx/>
              <a:buBlip>
                <a:blip r:embed="rId3"/>
              </a:buBlip>
            </a:pPr>
            <a:r>
              <a:rPr lang="en-US" altLang="en-US" sz="1200"/>
              <a:t>Such concerns are not issues if the blood test is for individual diagnosis or medical care (i.e., specimen will not be stored or shared with others).</a:t>
            </a:r>
          </a:p>
          <a:p>
            <a:pPr lvl="1" defTabSz="914400" eaLnBrk="1" hangingPunct="1">
              <a:spcBef>
                <a:spcPct val="10000"/>
              </a:spcBef>
              <a:buFontTx/>
              <a:buBlip>
                <a:blip r:embed="rId3"/>
              </a:buBlip>
            </a:pPr>
            <a:r>
              <a:rPr lang="en-US" altLang="en-US" sz="1200"/>
              <a:t>Such concerns are rare to non-existent among Alaska Natives.</a:t>
            </a:r>
          </a:p>
          <a:p>
            <a:pPr lvl="1" defTabSz="914400" eaLnBrk="1" hangingPunct="1">
              <a:spcBef>
                <a:spcPct val="10000"/>
              </a:spcBef>
              <a:buFontTx/>
              <a:buBlip>
                <a:blip r:embed="rId3"/>
              </a:buBlip>
            </a:pPr>
            <a:r>
              <a:rPr lang="en-US" altLang="en-US" sz="1200"/>
              <a:t>Knowledge of adoption my cause more harm than other risks </a:t>
            </a:r>
          </a:p>
          <a:p>
            <a:pPr defTabSz="914400" eaLnBrk="1" hangingPunct="1">
              <a:spcBef>
                <a:spcPct val="10000"/>
              </a:spcBef>
              <a:buFontTx/>
              <a:buBlip>
                <a:blip r:embed="rId2"/>
              </a:buBlip>
            </a:pPr>
            <a:r>
              <a:rPr lang="en-US" altLang="en-US" sz="1200"/>
              <a:t>Many Native groups are comfortable with an easy-to-understand informed consent process that is specific to a single study.</a:t>
            </a:r>
          </a:p>
          <a:p>
            <a:pPr lvl="1" defTabSz="914400" eaLnBrk="1" hangingPunct="1">
              <a:spcBef>
                <a:spcPct val="10000"/>
              </a:spcBef>
              <a:buFontTx/>
              <a:buBlip>
                <a:blip r:embed="rId3"/>
              </a:buBlip>
            </a:pPr>
            <a:r>
              <a:rPr lang="en-US" altLang="en-US" sz="1200"/>
              <a:t>This comfort partially is based on the:</a:t>
            </a:r>
          </a:p>
          <a:p>
            <a:pPr lvl="2" defTabSz="914400" eaLnBrk="1" hangingPunct="1">
              <a:spcBef>
                <a:spcPct val="10000"/>
              </a:spcBef>
              <a:buFontTx/>
              <a:buBlip>
                <a:blip r:embed="rId4"/>
              </a:buBlip>
            </a:pPr>
            <a:r>
              <a:rPr lang="en-US" altLang="en-US" sz="1200"/>
              <a:t>Specimens not being shared for studies other than the one identified in the informed consent.</a:t>
            </a:r>
          </a:p>
          <a:p>
            <a:pPr lvl="2" defTabSz="914400" eaLnBrk="1" hangingPunct="1">
              <a:spcBef>
                <a:spcPct val="10000"/>
              </a:spcBef>
              <a:buFontTx/>
              <a:buBlip>
                <a:blip r:embed="rId4"/>
              </a:buBlip>
            </a:pPr>
            <a:r>
              <a:rPr lang="en-US" altLang="en-US" sz="1200"/>
              <a:t>Disposal of the specimens after the study is completed.  This may involved a special process (e.g., returning the specimens to local traditional healer for culturally acceptable ceremony).</a:t>
            </a:r>
          </a:p>
          <a:p>
            <a:pPr lvl="2" defTabSz="914400" eaLnBrk="1" hangingPunct="1">
              <a:spcBef>
                <a:spcPct val="10000"/>
              </a:spcBef>
              <a:buFontTx/>
              <a:buBlip>
                <a:blip r:embed="rId4"/>
              </a:buBlip>
            </a:pPr>
            <a:r>
              <a:rPr lang="en-US" altLang="en-US" sz="1200"/>
              <a:t>Specimens not being stored in a repository or biobank for use by other researchers (to create cell lines, use for studies other than the one addressed in consent process.</a:t>
            </a:r>
          </a:p>
          <a:p>
            <a:pPr lvl="2" defTabSz="914400" eaLnBrk="1" hangingPunct="1">
              <a:spcBef>
                <a:spcPct val="10000"/>
              </a:spcBef>
              <a:buFontTx/>
              <a:buBlip>
                <a:blip r:embed="rId4"/>
              </a:buBlip>
            </a:pPr>
            <a:r>
              <a:rPr lang="en-US" altLang="en-US" sz="1200"/>
              <a:t>Allowing the individual to discuss their participation with their family or health care provider (s) prior to signing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4" descr="feathermot">
            <a:extLst>
              <a:ext uri="{FF2B5EF4-FFF2-40B4-BE49-F238E27FC236}">
                <a16:creationId xmlns:a16="http://schemas.microsoft.com/office/drawing/2014/main" id="{E124DF0C-2543-8A47-BE88-245783B0D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7709694" y="7593806"/>
            <a:ext cx="973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feathermot">
            <a:extLst>
              <a:ext uri="{FF2B5EF4-FFF2-40B4-BE49-F238E27FC236}">
                <a16:creationId xmlns:a16="http://schemas.microsoft.com/office/drawing/2014/main" id="{BB47567D-051F-794A-B547-0178D3BAB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2991644" y="2891631"/>
            <a:ext cx="973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11">
            <a:extLst>
              <a:ext uri="{FF2B5EF4-FFF2-40B4-BE49-F238E27FC236}">
                <a16:creationId xmlns:a16="http://schemas.microsoft.com/office/drawing/2014/main" id="{6E150509-B7D2-0346-B862-FE81AD6B73AE}"/>
              </a:ext>
            </a:extLst>
          </p:cNvPr>
          <p:cNvSpPr txBox="1">
            <a:spLocks noChangeArrowheads="1"/>
          </p:cNvSpPr>
          <p:nvPr/>
        </p:nvSpPr>
        <p:spPr bwMode="auto">
          <a:xfrm>
            <a:off x="30163" y="2909888"/>
            <a:ext cx="327977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altLang="en-US" sz="1400" b="1"/>
              <a:t>BRCA 2 scenario </a:t>
            </a:r>
          </a:p>
          <a:p>
            <a:pPr defTabSz="914400" eaLnBrk="1" hangingPunct="1">
              <a:spcBef>
                <a:spcPct val="15000"/>
              </a:spcBef>
              <a:buFontTx/>
              <a:buBlip>
                <a:blip r:embed="rId3"/>
              </a:buBlip>
            </a:pPr>
            <a:r>
              <a:rPr lang="en-US" altLang="en-US" sz="1200"/>
              <a:t>American Indian granddaughter is pregnant with her first child. She is concerned that her child is at risk for breast cancer.</a:t>
            </a:r>
          </a:p>
          <a:p>
            <a:pPr defTabSz="914400" eaLnBrk="1" hangingPunct="1">
              <a:buFontTx/>
              <a:buBlip>
                <a:blip r:embed="rId3"/>
              </a:buBlip>
            </a:pPr>
            <a:r>
              <a:rPr lang="en-US" altLang="en-US" sz="1200"/>
              <a:t>The genetic counselor asks why she is concerned</a:t>
            </a:r>
          </a:p>
          <a:p>
            <a:pPr defTabSz="914400" eaLnBrk="1" hangingPunct="1">
              <a:buFontTx/>
              <a:buBlip>
                <a:blip r:embed="rId3"/>
              </a:buBlip>
            </a:pPr>
            <a:r>
              <a:rPr lang="en-US" altLang="en-US" sz="1200"/>
              <a:t>The granddaughter says, “Cancer is all over my family. I do not want my child to get this disease.”</a:t>
            </a:r>
          </a:p>
          <a:p>
            <a:pPr defTabSz="914400" eaLnBrk="1" hangingPunct="1">
              <a:buFontTx/>
              <a:buBlip>
                <a:blip r:embed="rId3"/>
              </a:buBlip>
            </a:pPr>
            <a:r>
              <a:rPr lang="en-US" altLang="en-US" sz="1200"/>
              <a:t>The counselor asks, “Which family members have been diagnosed with cancer?”</a:t>
            </a:r>
          </a:p>
          <a:p>
            <a:pPr defTabSz="914400" eaLnBrk="1" hangingPunct="1">
              <a:buFontTx/>
              <a:buBlip>
                <a:blip r:embed="rId3"/>
              </a:buBlip>
            </a:pPr>
            <a:r>
              <a:rPr lang="en-US" altLang="en-US" sz="1200"/>
              <a:t>My auntie, my cousins, 2 uncles:  it is all over my family!”</a:t>
            </a:r>
          </a:p>
          <a:p>
            <a:pPr defTabSz="914400" eaLnBrk="1" hangingPunct="1">
              <a:buFontTx/>
              <a:buBlip>
                <a:blip r:embed="rId3"/>
              </a:buBlip>
            </a:pPr>
            <a:r>
              <a:rPr lang="en-US" altLang="en-US" sz="1200"/>
              <a:t>The genetic counselor asks, “Well, actually there is much less risk to you and your baby because the family members are aunts, uncles and cousins. We are more concerned when the relative is what is called a ‘first degree relative’. Do you know what that means?</a:t>
            </a:r>
          </a:p>
          <a:p>
            <a:pPr defTabSz="914400" eaLnBrk="1" hangingPunct="1">
              <a:buFontTx/>
              <a:buBlip>
                <a:blip r:embed="rId3"/>
              </a:buBlip>
            </a:pPr>
            <a:r>
              <a:rPr lang="en-US" altLang="en-US" sz="1200"/>
              <a:t>The granddaughter says, “no”.</a:t>
            </a:r>
          </a:p>
        </p:txBody>
      </p:sp>
      <p:sp>
        <p:nvSpPr>
          <p:cNvPr id="16392" name="Text Box 112">
            <a:extLst>
              <a:ext uri="{FF2B5EF4-FFF2-40B4-BE49-F238E27FC236}">
                <a16:creationId xmlns:a16="http://schemas.microsoft.com/office/drawing/2014/main" id="{DA7067FA-D960-C84E-B7E5-0F09E2A4EB16}"/>
              </a:ext>
            </a:extLst>
          </p:cNvPr>
          <p:cNvSpPr txBox="1">
            <a:spLocks noChangeArrowheads="1"/>
          </p:cNvSpPr>
          <p:nvPr/>
        </p:nvSpPr>
        <p:spPr bwMode="auto">
          <a:xfrm>
            <a:off x="3578225" y="12700"/>
            <a:ext cx="3279775"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altLang="en-US" sz="1400" b="1"/>
              <a:t>BRCA 2 scenario (cont.)</a:t>
            </a:r>
          </a:p>
          <a:p>
            <a:pPr defTabSz="914400" eaLnBrk="1" hangingPunct="1">
              <a:buFontTx/>
              <a:buBlip>
                <a:blip r:embed="rId3"/>
              </a:buBlip>
            </a:pPr>
            <a:r>
              <a:rPr lang="en-US" altLang="en-US" sz="1200"/>
              <a:t>The counselor explains that it refers specifically to your parents (biological mother and father), siblings and children only, then asks, “what “explain what you know of cancer in your family” types of cancers has your family experienced?”</a:t>
            </a:r>
          </a:p>
          <a:p>
            <a:pPr defTabSz="914400" eaLnBrk="1" hangingPunct="1">
              <a:buFontTx/>
              <a:buBlip>
                <a:blip r:embed="rId3"/>
              </a:buBlip>
            </a:pPr>
            <a:r>
              <a:rPr lang="en-US" altLang="en-US" sz="1200"/>
              <a:t>The granddaughter says, “breast, lung, head and neck, leukemia, thyroid; they’ve had it all. I heard you have a breast cancer test. I want it.”</a:t>
            </a:r>
          </a:p>
          <a:p>
            <a:pPr defTabSz="914400" eaLnBrk="1" hangingPunct="1">
              <a:buFontTx/>
              <a:buBlip>
                <a:blip r:embed="rId3"/>
              </a:buBlip>
            </a:pPr>
            <a:r>
              <a:rPr lang="en-US" altLang="en-US" sz="1200"/>
              <a:t>The counselor responds, “Well, that is a lot of cancer, but those are not the types of cancer related to the hereditary type of breast cancer.  Your family does seem to have increased risks of some type.</a:t>
            </a:r>
          </a:p>
          <a:p>
            <a:pPr defTabSz="914400" eaLnBrk="1" hangingPunct="1">
              <a:buFontTx/>
              <a:buBlip>
                <a:blip r:embed="rId3"/>
              </a:buBlip>
            </a:pPr>
            <a:r>
              <a:rPr lang="en-US" altLang="en-US" sz="1200"/>
              <a:t>The granddaughter cries and says, “I want to have the breast test to make certain my child is not going to get cancer!”</a:t>
            </a:r>
          </a:p>
          <a:p>
            <a:pPr defTabSz="914400" eaLnBrk="1" hangingPunct="1">
              <a:buFontTx/>
              <a:buBlip>
                <a:blip r:embed="rId3"/>
              </a:buBlip>
            </a:pPr>
            <a:r>
              <a:rPr lang="en-US" altLang="en-US" sz="1200"/>
              <a:t>The counselor explains that the test does not guarantee protection from breast cancer and that most patients with breast cancer do NOT have the hereditary form of breast cancer.  Also, the test is expensive and IHS / Tribes / Urban Indian programs would not pay for the test because she does not have a first degree relative s with cancer and therefore is not at high risk for the genetic characteristic.</a:t>
            </a:r>
          </a:p>
          <a:p>
            <a:pPr defTabSz="914400" eaLnBrk="1" hangingPunct="1">
              <a:buFontTx/>
              <a:buBlip>
                <a:blip r:embed="rId3"/>
              </a:buBlip>
            </a:pPr>
            <a:r>
              <a:rPr lang="en-US" altLang="en-US" sz="1200"/>
              <a:t>The counselor continues to listen to her talk about her fears and concerns of breast and other types of cancer. She takes a family history and discusses what the information means. She works with her on other behaviors to help protect her baby.</a:t>
            </a:r>
          </a:p>
          <a:p>
            <a:pPr defTabSz="914400" eaLnBrk="1" hangingPunct="1">
              <a:buFontTx/>
              <a:buBlip>
                <a:blip r:embed="rId3"/>
              </a:buBlip>
            </a:pPr>
            <a:r>
              <a:rPr lang="en-US" altLang="en-US" sz="1200"/>
              <a:t>By the time the granddaughter leaves, she is relieved to know she is unlikely to carry a hereditary form of breast cancer.</a:t>
            </a:r>
            <a:endParaRPr lang="en-US" altLang="en-US" sz="1100"/>
          </a:p>
        </p:txBody>
      </p:sp>
      <p:grpSp>
        <p:nvGrpSpPr>
          <p:cNvPr id="16393" name="Group 114">
            <a:extLst>
              <a:ext uri="{FF2B5EF4-FFF2-40B4-BE49-F238E27FC236}">
                <a16:creationId xmlns:a16="http://schemas.microsoft.com/office/drawing/2014/main" id="{9BC560ED-5768-AB41-A611-6F0F8C59F692}"/>
              </a:ext>
            </a:extLst>
          </p:cNvPr>
          <p:cNvGrpSpPr>
            <a:grpSpLocks/>
          </p:cNvGrpSpPr>
          <p:nvPr/>
        </p:nvGrpSpPr>
        <p:grpSpPr bwMode="auto">
          <a:xfrm>
            <a:off x="0" y="0"/>
            <a:ext cx="3057525" cy="2921000"/>
            <a:chOff x="0" y="0"/>
            <a:chExt cx="1926" cy="1840"/>
          </a:xfrm>
        </p:grpSpPr>
        <p:sp>
          <p:nvSpPr>
            <p:cNvPr id="16395" name="Text Box 107">
              <a:extLst>
                <a:ext uri="{FF2B5EF4-FFF2-40B4-BE49-F238E27FC236}">
                  <a16:creationId xmlns:a16="http://schemas.microsoft.com/office/drawing/2014/main" id="{8C555F52-3048-B442-9F9B-6D7FC6AD3E8E}"/>
                </a:ext>
              </a:extLst>
            </p:cNvPr>
            <p:cNvSpPr txBox="1">
              <a:spLocks noChangeArrowheads="1"/>
            </p:cNvSpPr>
            <p:nvPr/>
          </p:nvSpPr>
          <p:spPr bwMode="auto">
            <a:xfrm>
              <a:off x="0" y="177"/>
              <a:ext cx="1853" cy="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indent="-165100" eaLnBrk="0" hangingPunct="0">
                <a:defRPr sz="2400">
                  <a:solidFill>
                    <a:schemeClr val="tx1"/>
                  </a:solidFill>
                  <a:latin typeface="Arial" panose="020B0604020202020204" pitchFamily="34" charset="0"/>
                  <a:ea typeface="ＭＳ Ｐゴシック" panose="020B0600070205080204" pitchFamily="34" charset="-128"/>
                </a:defRPr>
              </a:lvl2pPr>
              <a:lvl3pPr marL="742950" indent="-171450"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10000"/>
                </a:spcBef>
                <a:buFontTx/>
                <a:buBlip>
                  <a:blip r:embed="rId3"/>
                </a:buBlip>
              </a:pPr>
              <a:r>
                <a:rPr lang="en-US" altLang="en-US" sz="1200"/>
                <a:t>BRCA2 (BR=breast; CA=cancer; 2=2</a:t>
              </a:r>
              <a:r>
                <a:rPr lang="en-US" altLang="en-US" sz="1200" baseline="30000"/>
                <a:t>nd</a:t>
              </a:r>
              <a:r>
                <a:rPr lang="en-US" altLang="en-US" sz="1200"/>
                <a:t> mutation/ SNP identified) known to </a:t>
              </a:r>
              <a:r>
                <a:rPr lang="en-US" altLang="en-US" sz="1200" i="1" u="sng"/>
                <a:t>cause</a:t>
              </a:r>
              <a:r>
                <a:rPr lang="en-US" altLang="en-US" sz="1200"/>
                <a:t> certain types of cancers:</a:t>
              </a:r>
            </a:p>
            <a:p>
              <a:pPr lvl="1" defTabSz="914400" eaLnBrk="1" hangingPunct="1">
                <a:spcBef>
                  <a:spcPct val="10000"/>
                </a:spcBef>
                <a:buFontTx/>
                <a:buBlip>
                  <a:blip r:embed="rId4"/>
                </a:buBlip>
              </a:pPr>
              <a:r>
                <a:rPr lang="en-US" altLang="en-US" sz="1200"/>
                <a:t>Women</a:t>
              </a:r>
            </a:p>
            <a:p>
              <a:pPr lvl="2" defTabSz="914400" eaLnBrk="1" hangingPunct="1">
                <a:spcBef>
                  <a:spcPct val="10000"/>
                </a:spcBef>
                <a:buFontTx/>
                <a:buBlip>
                  <a:blip r:embed="rId5"/>
                </a:buBlip>
              </a:pPr>
              <a:r>
                <a:rPr lang="en-US" altLang="en-US" sz="1200"/>
                <a:t>Breast</a:t>
              </a:r>
            </a:p>
            <a:p>
              <a:pPr lvl="2" defTabSz="914400" eaLnBrk="1" hangingPunct="1">
                <a:spcBef>
                  <a:spcPct val="10000"/>
                </a:spcBef>
                <a:buFontTx/>
                <a:buBlip>
                  <a:blip r:embed="rId5"/>
                </a:buBlip>
              </a:pPr>
              <a:r>
                <a:rPr lang="en-US" altLang="en-US" sz="1200"/>
                <a:t>Ovarian</a:t>
              </a:r>
            </a:p>
            <a:p>
              <a:pPr defTabSz="914400" eaLnBrk="1" hangingPunct="1">
                <a:spcBef>
                  <a:spcPct val="10000"/>
                </a:spcBef>
                <a:buFontTx/>
                <a:buBlip>
                  <a:blip r:embed="rId3"/>
                </a:buBlip>
              </a:pPr>
              <a:r>
                <a:rPr lang="en-US" altLang="en-US" sz="1200"/>
                <a:t>Risks for other types of cancer may be higher than for people who do not have the mutation:</a:t>
              </a:r>
            </a:p>
            <a:p>
              <a:pPr lvl="1" defTabSz="914400" eaLnBrk="1" hangingPunct="1">
                <a:spcBef>
                  <a:spcPct val="10000"/>
                </a:spcBef>
                <a:buFontTx/>
                <a:buBlip>
                  <a:blip r:embed="rId4"/>
                </a:buBlip>
              </a:pPr>
              <a:r>
                <a:rPr lang="en-US" altLang="en-US" sz="1200"/>
                <a:t>Colon</a:t>
              </a:r>
            </a:p>
            <a:p>
              <a:pPr lvl="1" defTabSz="914400" eaLnBrk="1" hangingPunct="1">
                <a:spcBef>
                  <a:spcPct val="10000"/>
                </a:spcBef>
                <a:buFontTx/>
                <a:buBlip>
                  <a:blip r:embed="rId4"/>
                </a:buBlip>
              </a:pPr>
              <a:r>
                <a:rPr lang="en-US" altLang="en-US" sz="1200"/>
                <a:t>Pancreatic</a:t>
              </a:r>
            </a:p>
            <a:p>
              <a:pPr lvl="1" defTabSz="914400" eaLnBrk="1" hangingPunct="1">
                <a:spcBef>
                  <a:spcPct val="10000"/>
                </a:spcBef>
                <a:buFontTx/>
                <a:buBlip>
                  <a:blip r:embed="rId4"/>
                </a:buBlip>
              </a:pPr>
              <a:r>
                <a:rPr lang="en-US" altLang="en-US" sz="1200"/>
                <a:t>Stomach</a:t>
              </a:r>
            </a:p>
            <a:p>
              <a:pPr defTabSz="914400" eaLnBrk="1" hangingPunct="1">
                <a:spcBef>
                  <a:spcPct val="10000"/>
                </a:spcBef>
                <a:buFontTx/>
                <a:buBlip>
                  <a:blip r:embed="rId3"/>
                </a:buBlip>
              </a:pPr>
              <a:r>
                <a:rPr lang="en-US" altLang="en-US" sz="1200"/>
                <a:t>BRCA2 tests cost &gt;$1,000</a:t>
              </a:r>
            </a:p>
          </p:txBody>
        </p:sp>
        <p:sp>
          <p:nvSpPr>
            <p:cNvPr id="16396" name="Text Box 108">
              <a:extLst>
                <a:ext uri="{FF2B5EF4-FFF2-40B4-BE49-F238E27FC236}">
                  <a16:creationId xmlns:a16="http://schemas.microsoft.com/office/drawing/2014/main" id="{93420A51-4AAC-5648-8EA9-A4BD2A68B482}"/>
                </a:ext>
              </a:extLst>
            </p:cNvPr>
            <p:cNvSpPr txBox="1">
              <a:spLocks noChangeArrowheads="1"/>
            </p:cNvSpPr>
            <p:nvPr/>
          </p:nvSpPr>
          <p:spPr bwMode="auto">
            <a:xfrm>
              <a:off x="42" y="0"/>
              <a:ext cx="17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10000"/>
                </a:spcBef>
              </a:pPr>
              <a:r>
                <a:rPr lang="en-US" altLang="en-US" sz="1400" b="1"/>
                <a:t>Using BRCA2 as an example</a:t>
              </a:r>
            </a:p>
          </p:txBody>
        </p:sp>
        <p:sp>
          <p:nvSpPr>
            <p:cNvPr id="16397" name="Text Box 113">
              <a:extLst>
                <a:ext uri="{FF2B5EF4-FFF2-40B4-BE49-F238E27FC236}">
                  <a16:creationId xmlns:a16="http://schemas.microsoft.com/office/drawing/2014/main" id="{C2F773D7-BFA0-5346-B793-8B44BD1A9FCA}"/>
                </a:ext>
              </a:extLst>
            </p:cNvPr>
            <p:cNvSpPr txBox="1">
              <a:spLocks noChangeArrowheads="1"/>
            </p:cNvSpPr>
            <p:nvPr/>
          </p:nvSpPr>
          <p:spPr bwMode="auto">
            <a:xfrm>
              <a:off x="936" y="541"/>
              <a:ext cx="99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panose="020B0604020202020204" pitchFamily="34" charset="0"/>
                  <a:ea typeface="ＭＳ Ｐゴシック" panose="020B0600070205080204" pitchFamily="34" charset="-128"/>
                </a:defRPr>
              </a:lvl1pPr>
              <a:lvl2pPr indent="-165100" eaLnBrk="0" hangingPunct="0">
                <a:defRPr sz="2400">
                  <a:solidFill>
                    <a:schemeClr val="tx1"/>
                  </a:solidFill>
                  <a:latin typeface="Arial" panose="020B0604020202020204" pitchFamily="34" charset="0"/>
                  <a:ea typeface="ＭＳ Ｐゴシック" panose="020B0600070205080204" pitchFamily="34" charset="-128"/>
                </a:defRPr>
              </a:lvl2pPr>
              <a:lvl3pPr marL="742950" indent="-171450"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defTabSz="914400" eaLnBrk="1" hangingPunct="1">
                <a:spcBef>
                  <a:spcPct val="10000"/>
                </a:spcBef>
                <a:buFontTx/>
                <a:buBlip>
                  <a:blip r:embed="rId4"/>
                </a:buBlip>
              </a:pPr>
              <a:r>
                <a:rPr lang="en-US" altLang="en-US" sz="1200"/>
                <a:t>Men</a:t>
              </a:r>
            </a:p>
            <a:p>
              <a:pPr lvl="2" defTabSz="914400" eaLnBrk="1" hangingPunct="1">
                <a:spcBef>
                  <a:spcPct val="10000"/>
                </a:spcBef>
                <a:buFontTx/>
                <a:buBlip>
                  <a:blip r:embed="rId5"/>
                </a:buBlip>
              </a:pPr>
              <a:r>
                <a:rPr lang="en-US" altLang="en-US" sz="1200"/>
                <a:t>Breast</a:t>
              </a:r>
            </a:p>
            <a:p>
              <a:pPr lvl="2" defTabSz="914400" eaLnBrk="1" hangingPunct="1">
                <a:spcBef>
                  <a:spcPct val="10000"/>
                </a:spcBef>
                <a:buFontTx/>
                <a:buBlip>
                  <a:blip r:embed="rId5"/>
                </a:buBlip>
              </a:pPr>
              <a:r>
                <a:rPr lang="en-US" altLang="en-US" sz="1200"/>
                <a:t>Prostate</a:t>
              </a:r>
            </a:p>
          </p:txBody>
        </p:sp>
      </p:grpSp>
      <p:sp>
        <p:nvSpPr>
          <p:cNvPr id="16394" name="Text Box 107">
            <a:extLst>
              <a:ext uri="{FF2B5EF4-FFF2-40B4-BE49-F238E27FC236}">
                <a16:creationId xmlns:a16="http://schemas.microsoft.com/office/drawing/2014/main" id="{93F6E4E1-B104-3240-89F6-AF8B716BE346}"/>
              </a:ext>
            </a:extLst>
          </p:cNvPr>
          <p:cNvSpPr txBox="1">
            <a:spLocks noChangeArrowheads="1"/>
          </p:cNvSpPr>
          <p:nvPr/>
        </p:nvSpPr>
        <p:spPr bwMode="auto">
          <a:xfrm>
            <a:off x="1470025" y="2100263"/>
            <a:ext cx="14335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panose="020B0604020202020204" pitchFamily="34" charset="0"/>
                <a:ea typeface="ＭＳ Ｐゴシック" panose="020B0600070205080204" pitchFamily="34" charset="-128"/>
              </a:defRPr>
            </a:lvl1pPr>
            <a:lvl2pPr indent="-1651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defTabSz="914400" eaLnBrk="1" hangingPunct="1">
              <a:spcBef>
                <a:spcPct val="10000"/>
              </a:spcBef>
              <a:buFontTx/>
              <a:buBlip>
                <a:blip r:embed="rId4"/>
              </a:buBlip>
            </a:pPr>
            <a:r>
              <a:rPr lang="en-US" altLang="en-US" sz="1200"/>
              <a:t>Gallbladder</a:t>
            </a:r>
          </a:p>
          <a:p>
            <a:pPr lvl="1" defTabSz="914400" eaLnBrk="1" hangingPunct="1">
              <a:spcBef>
                <a:spcPct val="10000"/>
              </a:spcBef>
              <a:buFontTx/>
              <a:buBlip>
                <a:blip r:embed="rId4"/>
              </a:buBlip>
            </a:pPr>
            <a:r>
              <a:rPr lang="en-US" altLang="en-US" sz="1200"/>
              <a:t>Melanoma</a:t>
            </a:r>
          </a:p>
        </p:txBody>
      </p:sp>
      <p:grpSp>
        <p:nvGrpSpPr>
          <p:cNvPr id="16410" name="Group 26">
            <a:extLst>
              <a:ext uri="{FF2B5EF4-FFF2-40B4-BE49-F238E27FC236}">
                <a16:creationId xmlns:a16="http://schemas.microsoft.com/office/drawing/2014/main" id="{6B2BFEF6-18CC-5E48-B953-A5D2D868E717}"/>
              </a:ext>
            </a:extLst>
          </p:cNvPr>
          <p:cNvGrpSpPr>
            <a:grpSpLocks/>
          </p:cNvGrpSpPr>
          <p:nvPr/>
        </p:nvGrpSpPr>
        <p:grpSpPr bwMode="auto">
          <a:xfrm>
            <a:off x="352425" y="7061200"/>
            <a:ext cx="6505575" cy="2065338"/>
            <a:chOff x="222" y="4448"/>
            <a:chExt cx="4098" cy="1301"/>
          </a:xfrm>
        </p:grpSpPr>
        <p:sp>
          <p:nvSpPr>
            <p:cNvPr id="16386" name="Text Box 4">
              <a:extLst>
                <a:ext uri="{FF2B5EF4-FFF2-40B4-BE49-F238E27FC236}">
                  <a16:creationId xmlns:a16="http://schemas.microsoft.com/office/drawing/2014/main" id="{C0D7D776-FE5F-594A-9B03-5CE6DC8A81E6}"/>
                </a:ext>
              </a:extLst>
            </p:cNvPr>
            <p:cNvSpPr txBox="1">
              <a:spLocks noChangeArrowheads="1"/>
            </p:cNvSpPr>
            <p:nvPr/>
          </p:nvSpPr>
          <p:spPr bwMode="auto">
            <a:xfrm>
              <a:off x="822" y="5186"/>
              <a:ext cx="349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12813"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dirty="0"/>
                <a:t>For more information, contact</a:t>
              </a:r>
            </a:p>
            <a:p>
              <a:pPr algn="ctr"/>
              <a:r>
                <a:rPr lang="en-US" altLang="en-US" sz="1200" dirty="0"/>
                <a:t>Native American Cancer Research Corporation (NACR)</a:t>
              </a:r>
            </a:p>
            <a:p>
              <a:pPr algn="ctr"/>
              <a:r>
                <a:rPr lang="en-US" altLang="en-US" sz="1200" dirty="0"/>
                <a:t>3022 South Nova Road, Pine, CO 80470-7830, Phone:  303-838-9359</a:t>
              </a:r>
              <a:r>
                <a:rPr lang="en-US" altLang="en-US" sz="1200" dirty="0">
                  <a:solidFill>
                    <a:schemeClr val="hlink"/>
                  </a:solidFill>
                </a:rPr>
                <a:t> </a:t>
              </a:r>
              <a:r>
                <a:rPr lang="en-US" altLang="en-US" sz="1200" dirty="0"/>
                <a:t>http://</a:t>
              </a:r>
              <a:r>
                <a:rPr lang="en-US" altLang="en-US" sz="1200" dirty="0" err="1"/>
                <a:t>www.NatAmCancer.org</a:t>
              </a:r>
              <a:endParaRPr lang="en-US" altLang="en-US" sz="1200" dirty="0"/>
            </a:p>
          </p:txBody>
        </p:sp>
        <p:pic>
          <p:nvPicPr>
            <p:cNvPr id="16387" name="Picture 4" descr="nacr.TIF">
              <a:extLst>
                <a:ext uri="{FF2B5EF4-FFF2-40B4-BE49-F238E27FC236}">
                  <a16:creationId xmlns:a16="http://schemas.microsoft.com/office/drawing/2014/main" id="{A62CDD75-EDBB-774A-8A48-A9D8E07EC8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7" y="5205"/>
              <a:ext cx="531"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9" name="Group 25">
              <a:extLst>
                <a:ext uri="{FF2B5EF4-FFF2-40B4-BE49-F238E27FC236}">
                  <a16:creationId xmlns:a16="http://schemas.microsoft.com/office/drawing/2014/main" id="{726D3672-2C4F-3A47-87B8-DFCD0AC702D2}"/>
                </a:ext>
              </a:extLst>
            </p:cNvPr>
            <p:cNvGrpSpPr>
              <a:grpSpLocks/>
            </p:cNvGrpSpPr>
            <p:nvPr/>
          </p:nvGrpSpPr>
          <p:grpSpPr bwMode="auto">
            <a:xfrm>
              <a:off x="222" y="4448"/>
              <a:ext cx="3805" cy="746"/>
              <a:chOff x="222" y="4478"/>
              <a:chExt cx="3805" cy="746"/>
            </a:xfrm>
          </p:grpSpPr>
          <p:grpSp>
            <p:nvGrpSpPr>
              <p:cNvPr id="16388" name="Group 116">
                <a:extLst>
                  <a:ext uri="{FF2B5EF4-FFF2-40B4-BE49-F238E27FC236}">
                    <a16:creationId xmlns:a16="http://schemas.microsoft.com/office/drawing/2014/main" id="{ED2691D0-7E32-7D4C-A35A-72B3A80B9F1C}"/>
                  </a:ext>
                </a:extLst>
              </p:cNvPr>
              <p:cNvGrpSpPr>
                <a:grpSpLocks/>
              </p:cNvGrpSpPr>
              <p:nvPr/>
            </p:nvGrpSpPr>
            <p:grpSpPr bwMode="auto">
              <a:xfrm>
                <a:off x="222" y="4478"/>
                <a:ext cx="3805" cy="485"/>
                <a:chOff x="222" y="4518"/>
                <a:chExt cx="3805" cy="485"/>
              </a:xfrm>
            </p:grpSpPr>
            <p:sp>
              <p:nvSpPr>
                <p:cNvPr id="16398" name="Text Box 8">
                  <a:extLst>
                    <a:ext uri="{FF2B5EF4-FFF2-40B4-BE49-F238E27FC236}">
                      <a16:creationId xmlns:a16="http://schemas.microsoft.com/office/drawing/2014/main" id="{0EDEE156-695F-4D45-BFC4-64B1C7960376}"/>
                    </a:ext>
                  </a:extLst>
                </p:cNvPr>
                <p:cNvSpPr txBox="1">
                  <a:spLocks noChangeArrowheads="1"/>
                </p:cNvSpPr>
                <p:nvPr/>
              </p:nvSpPr>
              <p:spPr bwMode="auto">
                <a:xfrm>
                  <a:off x="228" y="4662"/>
                  <a:ext cx="33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50000"/>
                    </a:spcBef>
                  </a:pPr>
                  <a:r>
                    <a:rPr lang="en-US" altLang="en-US" sz="1200">
                      <a:latin typeface="Arial Narrow" panose="020B0604020202020204" pitchFamily="34" charset="0"/>
                    </a:rPr>
                    <a:t>Mayo Clinic’s “Spirit of EAGLES Community Network Programs 2” [P.I. Kaur;  U54CA153605] </a:t>
                  </a:r>
                </a:p>
              </p:txBody>
            </p:sp>
            <p:pic>
              <p:nvPicPr>
                <p:cNvPr id="16399" name="Picture 9" descr="SPRIT_E1">
                  <a:extLst>
                    <a:ext uri="{FF2B5EF4-FFF2-40B4-BE49-F238E27FC236}">
                      <a16:creationId xmlns:a16="http://schemas.microsoft.com/office/drawing/2014/main" id="{B7E94249-DA46-8C42-BA67-5CFDD9B56A81}"/>
                    </a:ext>
                  </a:extLst>
                </p:cNvPr>
                <p:cNvPicPr>
                  <a:picLocks noChangeAspect="1" noChangeArrowheads="1"/>
                </p:cNvPicPr>
                <p:nvPr/>
              </p:nvPicPr>
              <p:blipFill>
                <a:blip r:embed="rId7">
                  <a:lum bright="-12000" contrast="6000"/>
                  <a:extLst>
                    <a:ext uri="{28A0092B-C50C-407E-A947-70E740481C1C}">
                      <a14:useLocalDpi xmlns:a14="http://schemas.microsoft.com/office/drawing/2010/main" val="0"/>
                    </a:ext>
                  </a:extLst>
                </a:blip>
                <a:srcRect/>
                <a:stretch>
                  <a:fillRect/>
                </a:stretch>
              </p:blipFill>
              <p:spPr bwMode="auto">
                <a:xfrm>
                  <a:off x="3727" y="4560"/>
                  <a:ext cx="23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0" name="Group 90">
                  <a:extLst>
                    <a:ext uri="{FF2B5EF4-FFF2-40B4-BE49-F238E27FC236}">
                      <a16:creationId xmlns:a16="http://schemas.microsoft.com/office/drawing/2014/main" id="{5D58DB24-1E7D-0C46-AF71-7BB75FDD0282}"/>
                    </a:ext>
                  </a:extLst>
                </p:cNvPr>
                <p:cNvGrpSpPr>
                  <a:grpSpLocks/>
                </p:cNvGrpSpPr>
                <p:nvPr/>
              </p:nvGrpSpPr>
              <p:grpSpPr bwMode="auto">
                <a:xfrm>
                  <a:off x="222" y="4797"/>
                  <a:ext cx="3805" cy="206"/>
                  <a:chOff x="147" y="3639"/>
                  <a:chExt cx="3805" cy="206"/>
                </a:xfrm>
              </p:grpSpPr>
              <p:sp>
                <p:nvSpPr>
                  <p:cNvPr id="16402" name="Text Box 63">
                    <a:extLst>
                      <a:ext uri="{FF2B5EF4-FFF2-40B4-BE49-F238E27FC236}">
                        <a16:creationId xmlns:a16="http://schemas.microsoft.com/office/drawing/2014/main" id="{86A2A8AB-88A9-874E-8EB4-08BB8B5FA031}"/>
                      </a:ext>
                    </a:extLst>
                  </p:cNvPr>
                  <p:cNvSpPr txBox="1">
                    <a:spLocks noChangeArrowheads="1"/>
                  </p:cNvSpPr>
                  <p:nvPr/>
                </p:nvSpPr>
                <p:spPr bwMode="auto">
                  <a:xfrm>
                    <a:off x="404" y="3655"/>
                    <a:ext cx="35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50000"/>
                      </a:spcBef>
                    </a:pPr>
                    <a:r>
                      <a:rPr lang="en-US" altLang="en-US" sz="1200">
                        <a:latin typeface="Arial Narrow" panose="020B0604020202020204" pitchFamily="34" charset="0"/>
                      </a:rPr>
                      <a:t>National Center for Minority Health &amp; Health Disparities [PI:  Burhansstipanov, R24MD002811] </a:t>
                    </a:r>
                  </a:p>
                </p:txBody>
              </p:sp>
              <p:pic>
                <p:nvPicPr>
                  <p:cNvPr id="16403" name="Picture 74" descr="ncmhd_logo">
                    <a:extLst>
                      <a:ext uri="{FF2B5EF4-FFF2-40B4-BE49-F238E27FC236}">
                        <a16:creationId xmlns:a16="http://schemas.microsoft.com/office/drawing/2014/main" id="{97158AEC-F0B3-E443-A5F7-B7B1C0D858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84052"/>
                  <a:stretch>
                    <a:fillRect/>
                  </a:stretch>
                </p:blipFill>
                <p:spPr bwMode="auto">
                  <a:xfrm>
                    <a:off x="147" y="3639"/>
                    <a:ext cx="24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01" name="Text Box 76">
                  <a:extLst>
                    <a:ext uri="{FF2B5EF4-FFF2-40B4-BE49-F238E27FC236}">
                      <a16:creationId xmlns:a16="http://schemas.microsoft.com/office/drawing/2014/main" id="{F66ED3E6-96E4-9340-B467-414029F530A4}"/>
                    </a:ext>
                  </a:extLst>
                </p:cNvPr>
                <p:cNvSpPr txBox="1">
                  <a:spLocks noChangeArrowheads="1"/>
                </p:cNvSpPr>
                <p:nvPr/>
              </p:nvSpPr>
              <p:spPr bwMode="auto">
                <a:xfrm>
                  <a:off x="625" y="4518"/>
                  <a:ext cx="31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en-US" altLang="en-US" sz="1400" b="1"/>
                    <a:t>Fact Sheet &amp; Info Partially Supported by:</a:t>
                  </a:r>
                </a:p>
              </p:txBody>
            </p:sp>
          </p:grpSp>
          <p:grpSp>
            <p:nvGrpSpPr>
              <p:cNvPr id="16404" name="Group 20">
                <a:extLst>
                  <a:ext uri="{FF2B5EF4-FFF2-40B4-BE49-F238E27FC236}">
                    <a16:creationId xmlns:a16="http://schemas.microsoft.com/office/drawing/2014/main" id="{1405DCA4-CA99-B04D-81DE-F0B67E4B0E16}"/>
                  </a:ext>
                </a:extLst>
              </p:cNvPr>
              <p:cNvGrpSpPr>
                <a:grpSpLocks/>
              </p:cNvGrpSpPr>
              <p:nvPr/>
            </p:nvGrpSpPr>
            <p:grpSpPr bwMode="auto">
              <a:xfrm>
                <a:off x="222" y="4913"/>
                <a:ext cx="3737" cy="311"/>
                <a:chOff x="222" y="4722"/>
                <a:chExt cx="3737" cy="311"/>
              </a:xfrm>
            </p:grpSpPr>
            <p:sp>
              <p:nvSpPr>
                <p:cNvPr id="16405" name="Text Box 21">
                  <a:extLst>
                    <a:ext uri="{FF2B5EF4-FFF2-40B4-BE49-F238E27FC236}">
                      <a16:creationId xmlns:a16="http://schemas.microsoft.com/office/drawing/2014/main" id="{0FF74F54-D863-1E4B-8C47-020F415EE6D7}"/>
                    </a:ext>
                  </a:extLst>
                </p:cNvPr>
                <p:cNvSpPr txBox="1">
                  <a:spLocks noChangeArrowheads="1"/>
                </p:cNvSpPr>
                <p:nvPr/>
              </p:nvSpPr>
              <p:spPr bwMode="auto">
                <a:xfrm>
                  <a:off x="222" y="4734"/>
                  <a:ext cx="34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Arial Narrow" panose="020B0604020202020204" pitchFamily="34" charset="0"/>
                    </a:rPr>
                    <a:t>Content excerpts from Native American Cancer Initiatives, Incorporated (NACI); used with permission by Linda Burhansstipanov  and Lynne Bemis</a:t>
                  </a:r>
                </a:p>
              </p:txBody>
            </p:sp>
            <p:pic>
              <p:nvPicPr>
                <p:cNvPr id="16406" name="Picture 22">
                  <a:extLst>
                    <a:ext uri="{FF2B5EF4-FFF2-40B4-BE49-F238E27FC236}">
                      <a16:creationId xmlns:a16="http://schemas.microsoft.com/office/drawing/2014/main" id="{DB79239C-7455-7F45-9DDA-27126B7A5B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3" y="4722"/>
                  <a:ext cx="266" cy="311"/>
                </a:xfrm>
                <a:prstGeom prst="rect">
                  <a:avLst/>
                </a:prstGeom>
                <a:noFill/>
                <a:extLst>
                  <a:ext uri="{909E8E84-426E-40DD-AFC4-6F175D3DCCD1}">
                    <a14:hiddenFill xmlns:a14="http://schemas.microsoft.com/office/drawing/2010/main">
                      <a:solidFill>
                        <a:srgbClr val="FFFFFF"/>
                      </a:solidFill>
                    </a14:hiddenFill>
                  </a:ext>
                </a:extLst>
              </p:spPr>
            </p:pic>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2694</TotalTime>
  <Words>1951</Words>
  <Application>Microsoft Macintosh PowerPoint</Application>
  <PresentationFormat>On-screen Show (4:3)</PresentationFormat>
  <Paragraphs>137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ＭＳ Ｐゴシック</vt:lpstr>
      <vt:lpstr>Calibri</vt:lpstr>
      <vt:lpstr>Arial Black</vt:lpstr>
      <vt:lpstr>Arial Narrow</vt:lpstr>
      <vt:lpstr>Office Theme</vt:lpstr>
      <vt:lpstr>Native American Cancer Research (NACR) Corporation:  “Genetic Research and Native American Ethical, Legal, Social and Cultural Issues” Fact Sheet designed to be used with  the “Genetic Definitions and Explanations” Fact Sheet” for Public Health Professionals and Interested Community Members</vt:lpstr>
      <vt:lpstr>PowerPoint Presentation</vt:lpstr>
      <vt:lpstr>PowerPoint Presentation</vt:lpstr>
      <vt:lpstr>PowerPoint Presentation</vt:lpstr>
    </vt:vector>
  </TitlesOfParts>
  <Company>Native American Cancer Research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Cancer Research Corporation  Prostate Health Fact Sheet</dc:title>
  <dc:creator>Linda Burhansstipanov</dc:creator>
  <cp:lastModifiedBy>Linda Burhansstipanov</cp:lastModifiedBy>
  <cp:revision>67</cp:revision>
  <dcterms:created xsi:type="dcterms:W3CDTF">2010-05-29T12:09:55Z</dcterms:created>
  <dcterms:modified xsi:type="dcterms:W3CDTF">2020-04-08T12:47:29Z</dcterms:modified>
</cp:coreProperties>
</file>